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65" r:id="rId4"/>
    <p:sldId id="299" r:id="rId5"/>
    <p:sldId id="258" r:id="rId6"/>
    <p:sldId id="259" r:id="rId7"/>
    <p:sldId id="262" r:id="rId8"/>
    <p:sldId id="263" r:id="rId9"/>
    <p:sldId id="266" r:id="rId10"/>
    <p:sldId id="267" r:id="rId11"/>
    <p:sldId id="260" r:id="rId12"/>
    <p:sldId id="261" r:id="rId13"/>
    <p:sldId id="264" r:id="rId14"/>
    <p:sldId id="268" r:id="rId15"/>
    <p:sldId id="270" r:id="rId16"/>
    <p:sldId id="271" r:id="rId17"/>
    <p:sldId id="272" r:id="rId18"/>
    <p:sldId id="273" r:id="rId19"/>
    <p:sldId id="285" r:id="rId20"/>
    <p:sldId id="274" r:id="rId21"/>
    <p:sldId id="275" r:id="rId22"/>
    <p:sldId id="283" r:id="rId23"/>
    <p:sldId id="277" r:id="rId24"/>
    <p:sldId id="276" r:id="rId25"/>
    <p:sldId id="280" r:id="rId26"/>
    <p:sldId id="278" r:id="rId27"/>
    <p:sldId id="287" r:id="rId28"/>
    <p:sldId id="279" r:id="rId29"/>
    <p:sldId id="282" r:id="rId30"/>
    <p:sldId id="284" r:id="rId31"/>
    <p:sldId id="281" r:id="rId32"/>
    <p:sldId id="286" r:id="rId33"/>
    <p:sldId id="298" r:id="rId34"/>
    <p:sldId id="288" r:id="rId35"/>
    <p:sldId id="289" r:id="rId36"/>
    <p:sldId id="300" r:id="rId37"/>
    <p:sldId id="301" r:id="rId38"/>
    <p:sldId id="295" r:id="rId39"/>
    <p:sldId id="290" r:id="rId40"/>
    <p:sldId id="302" r:id="rId41"/>
    <p:sldId id="291" r:id="rId42"/>
    <p:sldId id="297" r:id="rId43"/>
    <p:sldId id="293" r:id="rId44"/>
    <p:sldId id="294" r:id="rId45"/>
    <p:sldId id="292" r:id="rId46"/>
    <p:sldId id="296"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351429-1EC1-E940-94E7-0B827CEE7CF8}">
          <p14:sldIdLst>
            <p14:sldId id="256"/>
            <p14:sldId id="257"/>
            <p14:sldId id="265"/>
            <p14:sldId id="299"/>
            <p14:sldId id="258"/>
            <p14:sldId id="259"/>
            <p14:sldId id="262"/>
            <p14:sldId id="263"/>
            <p14:sldId id="266"/>
            <p14:sldId id="267"/>
            <p14:sldId id="260"/>
            <p14:sldId id="261"/>
            <p14:sldId id="264"/>
            <p14:sldId id="268"/>
            <p14:sldId id="270"/>
            <p14:sldId id="271"/>
            <p14:sldId id="272"/>
            <p14:sldId id="273"/>
            <p14:sldId id="285"/>
            <p14:sldId id="274"/>
            <p14:sldId id="275"/>
            <p14:sldId id="283"/>
            <p14:sldId id="277"/>
            <p14:sldId id="276"/>
            <p14:sldId id="280"/>
            <p14:sldId id="278"/>
            <p14:sldId id="287"/>
            <p14:sldId id="279"/>
            <p14:sldId id="282"/>
            <p14:sldId id="284"/>
            <p14:sldId id="281"/>
            <p14:sldId id="286"/>
            <p14:sldId id="298"/>
            <p14:sldId id="288"/>
            <p14:sldId id="289"/>
            <p14:sldId id="300"/>
            <p14:sldId id="301"/>
            <p14:sldId id="295"/>
            <p14:sldId id="290"/>
            <p14:sldId id="302"/>
            <p14:sldId id="291"/>
            <p14:sldId id="297"/>
            <p14:sldId id="293"/>
            <p14:sldId id="294"/>
            <p14:sldId id="292"/>
            <p14:sldId id="296"/>
          </p14:sldIdLst>
        </p14:section>
      </p14:sectionLst>
    </p:ex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3621"/>
  </p:normalViewPr>
  <p:slideViewPr>
    <p:cSldViewPr snapToGrid="0" snapToObjects="1">
      <p:cViewPr varScale="1">
        <p:scale>
          <a:sx n="82" d="100"/>
          <a:sy n="82" d="100"/>
        </p:scale>
        <p:origin x="928" y="168"/>
      </p:cViewPr>
      <p:guideLst>
        <p:guide orient="horz" pos="2160"/>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39AD6-0EB9-4B4E-B9E3-2A16AD014B00}" type="datetimeFigureOut">
              <a:rPr lang="en-US" smtClean="0"/>
              <a:t>1/5/16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3211E-BEBD-5146-B884-DD209122534D}" type="slidenum">
              <a:rPr lang="en-US" smtClean="0"/>
              <a:t>‹#›</a:t>
            </a:fld>
            <a:endParaRPr lang="en-US"/>
          </a:p>
        </p:txBody>
      </p:sp>
    </p:spTree>
    <p:extLst>
      <p:ext uri="{BB962C8B-B14F-4D97-AF65-F5344CB8AC3E}">
        <p14:creationId xmlns:p14="http://schemas.microsoft.com/office/powerpoint/2010/main" val="30856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long does it take?</a:t>
            </a:r>
          </a:p>
          <a:p>
            <a:r>
              <a:rPr lang="en-US" dirty="0" smtClean="0"/>
              <a:t>How much money does it cost?</a:t>
            </a:r>
          </a:p>
          <a:p>
            <a:r>
              <a:rPr lang="en-US" dirty="0" smtClean="0"/>
              <a:t>How difficult</a:t>
            </a:r>
            <a:r>
              <a:rPr lang="en-US" baseline="0" dirty="0" smtClean="0"/>
              <a:t> is it?</a:t>
            </a:r>
          </a:p>
          <a:p>
            <a:endParaRPr lang="en-US" baseline="0" dirty="0" smtClean="0"/>
          </a:p>
          <a:p>
            <a:r>
              <a:rPr lang="en-US" baseline="0" dirty="0" smtClean="0"/>
              <a:t>Power, cooling, cables, weight, insurance, weather patterns, etc...</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a:t>
            </a:fld>
            <a:endParaRPr lang="en-US"/>
          </a:p>
        </p:txBody>
      </p:sp>
    </p:spTree>
    <p:extLst>
      <p:ext uri="{BB962C8B-B14F-4D97-AF65-F5344CB8AC3E}">
        <p14:creationId xmlns:p14="http://schemas.microsoft.com/office/powerpoint/2010/main" val="111557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designs must design for failure.</a:t>
            </a:r>
          </a:p>
          <a:p>
            <a:endParaRPr lang="en-US" dirty="0" smtClean="0"/>
          </a:p>
          <a:p>
            <a:r>
              <a:rPr lang="en-US" dirty="0" smtClean="0"/>
              <a:t>Pushing</a:t>
            </a:r>
            <a:r>
              <a:rPr lang="en-US" baseline="0" dirty="0" smtClean="0"/>
              <a:t> traditional operations into the cloud/platform</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25</a:t>
            </a:fld>
            <a:endParaRPr lang="en-US"/>
          </a:p>
        </p:txBody>
      </p:sp>
    </p:spTree>
    <p:extLst>
      <p:ext uri="{BB962C8B-B14F-4D97-AF65-F5344CB8AC3E}">
        <p14:creationId xmlns:p14="http://schemas.microsoft.com/office/powerpoint/2010/main" val="18321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Able to do interesting new things with an API driven infrastructure.</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30</a:t>
            </a:fld>
            <a:endParaRPr lang="en-US"/>
          </a:p>
        </p:txBody>
      </p:sp>
    </p:spTree>
    <p:extLst>
      <p:ext uri="{BB962C8B-B14F-4D97-AF65-F5344CB8AC3E}">
        <p14:creationId xmlns:p14="http://schemas.microsoft.com/office/powerpoint/2010/main" val="314664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really a thing,</a:t>
            </a:r>
            <a:r>
              <a:rPr lang="en-US" baseline="0" dirty="0" smtClean="0"/>
              <a:t> Adrian </a:t>
            </a:r>
            <a:r>
              <a:rPr lang="en-US" baseline="0" dirty="0" err="1" smtClean="0"/>
              <a:t>Cockroft</a:t>
            </a:r>
            <a:r>
              <a:rPr lang="en-US" baseline="0" dirty="0" smtClean="0"/>
              <a:t>.</a:t>
            </a:r>
          </a:p>
          <a:p>
            <a:endParaRPr lang="en-US" dirty="0" smtClean="0"/>
          </a:p>
        </p:txBody>
      </p:sp>
      <p:sp>
        <p:nvSpPr>
          <p:cNvPr id="4" name="Slide Number Placeholder 3"/>
          <p:cNvSpPr>
            <a:spLocks noGrp="1"/>
          </p:cNvSpPr>
          <p:nvPr>
            <p:ph type="sldNum" sz="quarter" idx="10"/>
          </p:nvPr>
        </p:nvSpPr>
        <p:spPr/>
        <p:txBody>
          <a:bodyPr/>
          <a:lstStyle/>
          <a:p>
            <a:fld id="{ACC3211E-BEBD-5146-B884-DD209122534D}" type="slidenum">
              <a:rPr lang="en-US" smtClean="0"/>
              <a:t>32</a:t>
            </a:fld>
            <a:endParaRPr lang="en-US"/>
          </a:p>
        </p:txBody>
      </p:sp>
    </p:spTree>
    <p:extLst>
      <p:ext uri="{BB962C8B-B14F-4D97-AF65-F5344CB8AC3E}">
        <p14:creationId xmlns:p14="http://schemas.microsoft.com/office/powerpoint/2010/main" val="176274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are changing quickly, follow technical blogs and/or</a:t>
            </a:r>
            <a:r>
              <a:rPr lang="en-US" baseline="0" dirty="0" smtClean="0"/>
              <a:t> twitter</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36</a:t>
            </a:fld>
            <a:endParaRPr lang="en-US"/>
          </a:p>
        </p:txBody>
      </p:sp>
    </p:spTree>
    <p:extLst>
      <p:ext uri="{BB962C8B-B14F-4D97-AF65-F5344CB8AC3E}">
        <p14:creationId xmlns:p14="http://schemas.microsoft.com/office/powerpoint/2010/main" val="3583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Goal by </a:t>
            </a:r>
            <a:r>
              <a:rPr lang="en-US" baseline="0" dirty="0" err="1" smtClean="0"/>
              <a:t>Eliyahu</a:t>
            </a:r>
            <a:r>
              <a:rPr lang="en-US" baseline="0" dirty="0" smtClean="0"/>
              <a:t> M. </a:t>
            </a:r>
            <a:r>
              <a:rPr lang="en-US" baseline="0" dirty="0" err="1" smtClean="0"/>
              <a:t>Goldratt</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37</a:t>
            </a:fld>
            <a:endParaRPr lang="en-US"/>
          </a:p>
        </p:txBody>
      </p:sp>
    </p:spTree>
    <p:extLst>
      <p:ext uri="{BB962C8B-B14F-4D97-AF65-F5344CB8AC3E}">
        <p14:creationId xmlns:p14="http://schemas.microsoft.com/office/powerpoint/2010/main" val="60344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 be doing this anyway.</a:t>
            </a:r>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38</a:t>
            </a:fld>
            <a:endParaRPr lang="en-US"/>
          </a:p>
        </p:txBody>
      </p:sp>
    </p:spTree>
    <p:extLst>
      <p:ext uri="{BB962C8B-B14F-4D97-AF65-F5344CB8AC3E}">
        <p14:creationId xmlns:p14="http://schemas.microsoft.com/office/powerpoint/2010/main" val="55660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39</a:t>
            </a:fld>
            <a:endParaRPr lang="en-US"/>
          </a:p>
        </p:txBody>
      </p:sp>
    </p:spTree>
    <p:extLst>
      <p:ext uri="{BB962C8B-B14F-4D97-AF65-F5344CB8AC3E}">
        <p14:creationId xmlns:p14="http://schemas.microsoft.com/office/powerpoint/2010/main" val="715986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 (and shell scripting) very common on</a:t>
            </a:r>
            <a:r>
              <a:rPr lang="en-US" baseline="0" dirty="0" smtClean="0"/>
              <a:t> infrastructure side, and lots of java build support.</a:t>
            </a:r>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40</a:t>
            </a:fld>
            <a:endParaRPr lang="en-US"/>
          </a:p>
        </p:txBody>
      </p:sp>
    </p:spTree>
    <p:extLst>
      <p:ext uri="{BB962C8B-B14F-4D97-AF65-F5344CB8AC3E}">
        <p14:creationId xmlns:p14="http://schemas.microsoft.com/office/powerpoint/2010/main" val="48114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 (and shell scripting) very common on</a:t>
            </a:r>
            <a:r>
              <a:rPr lang="en-US" baseline="0" dirty="0" smtClean="0"/>
              <a:t> infrastructure side, and lots of java build support.</a:t>
            </a:r>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41</a:t>
            </a:fld>
            <a:endParaRPr lang="en-US"/>
          </a:p>
        </p:txBody>
      </p:sp>
    </p:spTree>
    <p:extLst>
      <p:ext uri="{BB962C8B-B14F-4D97-AF65-F5344CB8AC3E}">
        <p14:creationId xmlns:p14="http://schemas.microsoft.com/office/powerpoint/2010/main" val="80712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whole organization</a:t>
            </a:r>
            <a:r>
              <a:rPr lang="en-US" baseline="0" dirty="0" smtClean="0"/>
              <a:t> dedicated to definitions says…</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6</a:t>
            </a:fld>
            <a:endParaRPr lang="en-US"/>
          </a:p>
        </p:txBody>
      </p:sp>
    </p:spTree>
    <p:extLst>
      <p:ext uri="{BB962C8B-B14F-4D97-AF65-F5344CB8AC3E}">
        <p14:creationId xmlns:p14="http://schemas.microsoft.com/office/powerpoint/2010/main" val="158959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other people’s computers 30 years ago,,,</a:t>
            </a:r>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9</a:t>
            </a:fld>
            <a:endParaRPr lang="en-US"/>
          </a:p>
        </p:txBody>
      </p:sp>
    </p:spTree>
    <p:extLst>
      <p:ext uri="{BB962C8B-B14F-4D97-AF65-F5344CB8AC3E}">
        <p14:creationId xmlns:p14="http://schemas.microsoft.com/office/powerpoint/2010/main" val="92505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could then...?</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10</a:t>
            </a:fld>
            <a:endParaRPr lang="en-US"/>
          </a:p>
        </p:txBody>
      </p:sp>
    </p:spTree>
    <p:extLst>
      <p:ext uri="{BB962C8B-B14F-4D97-AF65-F5344CB8AC3E}">
        <p14:creationId xmlns:p14="http://schemas.microsoft.com/office/powerpoint/2010/main" val="6656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and contrast</a:t>
            </a:r>
            <a:r>
              <a:rPr lang="en-US" baseline="0" dirty="0" smtClean="0"/>
              <a:t> with data center.</a:t>
            </a:r>
          </a:p>
          <a:p>
            <a:r>
              <a:rPr lang="en-US" baseline="0" dirty="0" smtClean="0"/>
              <a:t>Note this is always a cost/benefit analysis.</a:t>
            </a:r>
          </a:p>
          <a:p>
            <a:endParaRPr lang="en-US" baseline="0" dirty="0" smtClean="0"/>
          </a:p>
          <a:p>
            <a:r>
              <a:rPr lang="en-US" baseline="0" dirty="0" smtClean="0"/>
              <a:t>Operations usually in bottom line thinking.</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13</a:t>
            </a:fld>
            <a:endParaRPr lang="en-US"/>
          </a:p>
        </p:txBody>
      </p:sp>
    </p:spTree>
    <p:extLst>
      <p:ext uri="{BB962C8B-B14F-4D97-AF65-F5344CB8AC3E}">
        <p14:creationId xmlns:p14="http://schemas.microsoft.com/office/powerpoint/2010/main" val="139269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a:t>
            </a:r>
          </a:p>
          <a:p>
            <a:endParaRPr lang="en-US" dirty="0" smtClean="0"/>
          </a:p>
          <a:p>
            <a:r>
              <a:rPr lang="en-US" dirty="0" smtClean="0"/>
              <a:t>Speed.</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18</a:t>
            </a:fld>
            <a:endParaRPr lang="en-US"/>
          </a:p>
        </p:txBody>
      </p:sp>
    </p:spTree>
    <p:extLst>
      <p:ext uri="{BB962C8B-B14F-4D97-AF65-F5344CB8AC3E}">
        <p14:creationId xmlns:p14="http://schemas.microsoft.com/office/powerpoint/2010/main" val="43634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distinction</a:t>
            </a:r>
            <a:r>
              <a:rPr lang="en-US" baseline="0" dirty="0" smtClean="0"/>
              <a:t> between the build and the install process.</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19</a:t>
            </a:fld>
            <a:endParaRPr lang="en-US"/>
          </a:p>
        </p:txBody>
      </p:sp>
    </p:spTree>
    <p:extLst>
      <p:ext uri="{BB962C8B-B14F-4D97-AF65-F5344CB8AC3E}">
        <p14:creationId xmlns:p14="http://schemas.microsoft.com/office/powerpoint/2010/main" val="136375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across organizational boundaries</a:t>
            </a:r>
          </a:p>
          <a:p>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21</a:t>
            </a:fld>
            <a:endParaRPr lang="en-US"/>
          </a:p>
        </p:txBody>
      </p:sp>
    </p:spTree>
    <p:extLst>
      <p:ext uri="{BB962C8B-B14F-4D97-AF65-F5344CB8AC3E}">
        <p14:creationId xmlns:p14="http://schemas.microsoft.com/office/powerpoint/2010/main" val="194273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Automated software testing and deployment, possibly through to production.</a:t>
            </a:r>
          </a:p>
          <a:p>
            <a:endParaRPr lang="en-US" dirty="0" smtClean="0"/>
          </a:p>
          <a:p>
            <a:r>
              <a:rPr lang="en-US" dirty="0" smtClean="0"/>
              <a:t>NB:</a:t>
            </a:r>
            <a:r>
              <a:rPr lang="en-US" baseline="0" dirty="0" smtClean="0"/>
              <a:t> Not necessarily locally developed software, although that is where it is particularly useful, due to velocity.</a:t>
            </a:r>
            <a:endParaRPr lang="en-US" dirty="0"/>
          </a:p>
        </p:txBody>
      </p:sp>
      <p:sp>
        <p:nvSpPr>
          <p:cNvPr id="4" name="Slide Number Placeholder 3"/>
          <p:cNvSpPr>
            <a:spLocks noGrp="1"/>
          </p:cNvSpPr>
          <p:nvPr>
            <p:ph type="sldNum" sz="quarter" idx="10"/>
          </p:nvPr>
        </p:nvSpPr>
        <p:spPr/>
        <p:txBody>
          <a:bodyPr/>
          <a:lstStyle/>
          <a:p>
            <a:fld id="{ACC3211E-BEBD-5146-B884-DD209122534D}" type="slidenum">
              <a:rPr lang="en-US" smtClean="0"/>
              <a:t>22</a:t>
            </a:fld>
            <a:endParaRPr lang="en-US"/>
          </a:p>
        </p:txBody>
      </p:sp>
    </p:spTree>
    <p:extLst>
      <p:ext uri="{BB962C8B-B14F-4D97-AF65-F5344CB8AC3E}">
        <p14:creationId xmlns:p14="http://schemas.microsoft.com/office/powerpoint/2010/main" val="122594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BAD1F6AE-478F-7642-9B48-DD3CA9A8725C}"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90956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AD1F6AE-478F-7642-9B48-DD3CA9A8725C}"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83077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AD1F6AE-478F-7642-9B48-DD3CA9A8725C}"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304518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AD1F6AE-478F-7642-9B48-DD3CA9A8725C}"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89965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AD1F6AE-478F-7642-9B48-DD3CA9A8725C}" type="datetimeFigureOut">
              <a:rPr lang="en-US" smtClean="0"/>
              <a:t>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111813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BAD1F6AE-478F-7642-9B48-DD3CA9A8725C}"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292253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BAD1F6AE-478F-7642-9B48-DD3CA9A8725C}" type="datetimeFigureOut">
              <a:rPr lang="en-US" smtClean="0"/>
              <a:t>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213636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BAD1F6AE-478F-7642-9B48-DD3CA9A8725C}" type="datetimeFigureOut">
              <a:rPr lang="en-US" smtClean="0"/>
              <a:t>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138165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1F6AE-478F-7642-9B48-DD3CA9A8725C}" type="datetimeFigureOut">
              <a:rPr lang="en-US" smtClean="0"/>
              <a:t>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162690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AD1F6AE-478F-7642-9B48-DD3CA9A8725C}"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98574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AD1F6AE-478F-7642-9B48-DD3CA9A8725C}" type="datetimeFigureOut">
              <a:rPr lang="en-US" smtClean="0"/>
              <a:t>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071EA-C890-8F46-8CA9-4F76CA5C84A2}" type="slidenum">
              <a:rPr lang="en-US" smtClean="0"/>
              <a:t>‹#›</a:t>
            </a:fld>
            <a:endParaRPr lang="en-US"/>
          </a:p>
        </p:txBody>
      </p:sp>
    </p:spTree>
    <p:extLst>
      <p:ext uri="{BB962C8B-B14F-4D97-AF65-F5344CB8AC3E}">
        <p14:creationId xmlns:p14="http://schemas.microsoft.com/office/powerpoint/2010/main" val="1582379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1F6AE-478F-7642-9B48-DD3CA9A8725C}" type="datetimeFigureOut">
              <a:rPr lang="en-US" smtClean="0"/>
              <a:t>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071EA-C890-8F46-8CA9-4F76CA5C84A2}" type="slidenum">
              <a:rPr lang="en-US" smtClean="0"/>
              <a:t>‹#›</a:t>
            </a:fld>
            <a:endParaRPr lang="en-US"/>
          </a:p>
        </p:txBody>
      </p:sp>
    </p:spTree>
    <p:extLst>
      <p:ext uri="{BB962C8B-B14F-4D97-AF65-F5344CB8AC3E}">
        <p14:creationId xmlns:p14="http://schemas.microsoft.com/office/powerpoint/2010/main" val="1621933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jpg"/><Relationship Id="rId5" Type="http://schemas.openxmlformats.org/officeDocument/2006/relationships/image" Target="../media/image2.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6078"/>
            <a:ext cx="7772400" cy="1470025"/>
          </a:xfrm>
        </p:spPr>
        <p:txBody>
          <a:bodyPr>
            <a:normAutofit fontScale="90000"/>
          </a:bodyPr>
          <a:lstStyle/>
          <a:p>
            <a:r>
              <a:rPr lang="en-US" dirty="0" smtClean="0"/>
              <a:t>The Cloud, </a:t>
            </a:r>
            <a:r>
              <a:rPr lang="en-US" dirty="0" err="1" smtClean="0"/>
              <a:t>DevOps</a:t>
            </a:r>
            <a:r>
              <a:rPr lang="en-US" dirty="0" smtClean="0"/>
              <a:t>, and the Changing Face of Modern Operations</a:t>
            </a:r>
            <a:endParaRPr lang="en-US" dirty="0"/>
          </a:p>
        </p:txBody>
      </p:sp>
      <p:sp>
        <p:nvSpPr>
          <p:cNvPr id="3" name="Subtitle 2"/>
          <p:cNvSpPr>
            <a:spLocks noGrp="1"/>
          </p:cNvSpPr>
          <p:nvPr>
            <p:ph type="subTitle" idx="1"/>
          </p:nvPr>
        </p:nvSpPr>
        <p:spPr>
          <a:xfrm>
            <a:off x="1371600" y="4762500"/>
            <a:ext cx="6400800" cy="1752600"/>
          </a:xfrm>
        </p:spPr>
        <p:txBody>
          <a:bodyPr/>
          <a:lstStyle/>
          <a:p>
            <a:r>
              <a:rPr lang="en-US" dirty="0" smtClean="0"/>
              <a:t>LOPSA East Tennessee</a:t>
            </a:r>
            <a:br>
              <a:rPr lang="en-US" dirty="0" smtClean="0"/>
            </a:br>
            <a:r>
              <a:rPr lang="en-US" dirty="0" smtClean="0"/>
              <a:t>January 2016</a:t>
            </a:r>
            <a:endParaRPr lang="en-US" dirty="0"/>
          </a:p>
        </p:txBody>
      </p:sp>
    </p:spTree>
    <p:extLst>
      <p:ext uri="{BB962C8B-B14F-4D97-AF65-F5344CB8AC3E}">
        <p14:creationId xmlns:p14="http://schemas.microsoft.com/office/powerpoint/2010/main" val="2285065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17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320" y="2743200"/>
            <a:ext cx="4629874" cy="4114800"/>
          </a:xfrm>
          <a:prstGeom prst="rect">
            <a:avLst/>
          </a:prstGeom>
        </p:spPr>
      </p:pic>
    </p:spTree>
    <p:extLst>
      <p:ext uri="{BB962C8B-B14F-4D97-AF65-F5344CB8AC3E}">
        <p14:creationId xmlns:p14="http://schemas.microsoft.com/office/powerpoint/2010/main" val="2086848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a:normAutofit/>
          </a:bodyPr>
          <a:lstStyle/>
          <a:p>
            <a:r>
              <a:rPr lang="en-US" sz="2400" dirty="0"/>
              <a:t>The NIST Definition of Cloud Computing (SP </a:t>
            </a:r>
            <a:r>
              <a:rPr lang="en-US" sz="2400" smtClean="0"/>
              <a:t>800-145) Essentials</a:t>
            </a:r>
            <a:endParaRPr lang="en-US" sz="2400" dirty="0"/>
          </a:p>
        </p:txBody>
      </p:sp>
      <p:sp>
        <p:nvSpPr>
          <p:cNvPr id="3" name="Vertical Text Placeholder 2"/>
          <p:cNvSpPr>
            <a:spLocks noGrp="1"/>
          </p:cNvSpPr>
          <p:nvPr>
            <p:ph type="body" orient="vert" idx="1"/>
          </p:nvPr>
        </p:nvSpPr>
        <p:spPr>
          <a:xfrm>
            <a:off x="0" y="857250"/>
            <a:ext cx="9144000" cy="6000750"/>
          </a:xfrm>
        </p:spPr>
        <p:txBody>
          <a:bodyPr vert="horz">
            <a:noAutofit/>
          </a:bodyPr>
          <a:lstStyle/>
          <a:p>
            <a:r>
              <a:rPr lang="en-US" sz="1600" dirty="0"/>
              <a:t>On-demand self-service. A consumer can </a:t>
            </a:r>
            <a:r>
              <a:rPr lang="en-US" sz="1600" b="1" dirty="0">
                <a:solidFill>
                  <a:srgbClr val="FF0000"/>
                </a:solidFill>
              </a:rPr>
              <a:t>unilaterally provision computing capabilities</a:t>
            </a:r>
            <a:r>
              <a:rPr lang="en-US" sz="1600" dirty="0"/>
              <a:t>, such as server time and network storage, </a:t>
            </a:r>
            <a:r>
              <a:rPr lang="en-US" sz="1600" b="1" dirty="0">
                <a:solidFill>
                  <a:srgbClr val="FF0000"/>
                </a:solidFill>
              </a:rPr>
              <a:t>as needed automatically without requiring human interaction</a:t>
            </a:r>
            <a:r>
              <a:rPr lang="en-US" sz="1600" dirty="0">
                <a:solidFill>
                  <a:srgbClr val="FF0000"/>
                </a:solidFill>
              </a:rPr>
              <a:t> </a:t>
            </a:r>
            <a:r>
              <a:rPr lang="en-US" sz="1600" dirty="0"/>
              <a:t>with each service’s provider. </a:t>
            </a:r>
            <a:endParaRPr lang="en-US" sz="1600" dirty="0" smtClean="0"/>
          </a:p>
          <a:p>
            <a:r>
              <a:rPr lang="en-US" sz="1600" dirty="0" smtClean="0"/>
              <a:t>Broad </a:t>
            </a:r>
            <a:r>
              <a:rPr lang="en-US" sz="1600" dirty="0"/>
              <a:t>network access. Capabilities are available over the network and accessed </a:t>
            </a:r>
            <a:r>
              <a:rPr lang="en-US" sz="1600" b="1" dirty="0">
                <a:solidFill>
                  <a:srgbClr val="FF0000"/>
                </a:solidFill>
              </a:rPr>
              <a:t>through standard mechanisms</a:t>
            </a:r>
            <a:r>
              <a:rPr lang="en-US" sz="1600" dirty="0"/>
              <a:t> that promote use by heterogeneous thin or thick client platforms (e.g., mobile phones, tablets, laptops, and workstations). </a:t>
            </a:r>
            <a:endParaRPr lang="en-US" sz="1600" dirty="0" smtClean="0"/>
          </a:p>
          <a:p>
            <a:r>
              <a:rPr lang="en-US" sz="1600" dirty="0" smtClean="0"/>
              <a:t>Resource </a:t>
            </a:r>
            <a:r>
              <a:rPr lang="en-US" sz="1600" dirty="0"/>
              <a:t>pooling. The provider’s computing resources are pooled to serve multiple consumers using a multi-tenant model, with different physical and virtual resources dynamically assigned and reassigned according to consumer demand. There is a sense of location independence in that the customer generally has no control or knowledge over the exact location of the provided resources but may be able to specify location at a higher level of abstraction (e.g., country, state, or datacenter). Examples of resources include storage, processing, memory, and network bandwidth. </a:t>
            </a:r>
            <a:endParaRPr lang="en-US" sz="1600" dirty="0" smtClean="0"/>
          </a:p>
          <a:p>
            <a:r>
              <a:rPr lang="en-US" sz="1600" dirty="0" smtClean="0"/>
              <a:t>Rapid </a:t>
            </a:r>
            <a:r>
              <a:rPr lang="en-US" sz="1600" dirty="0"/>
              <a:t>elasticity. Capabilities can be rapidly and elastically provisioned, in some cases automatically, to scale rapidly outward and inward commensurate with demand. To the consumer, the capabilities available for provisioning often appear to be unlimited and can be appropriated in any quantity at any time. </a:t>
            </a:r>
            <a:endParaRPr lang="en-US" sz="1600" dirty="0" smtClean="0"/>
          </a:p>
          <a:p>
            <a:r>
              <a:rPr lang="en-US" sz="1600" dirty="0" smtClean="0"/>
              <a:t>Measured </a:t>
            </a:r>
            <a:r>
              <a:rPr lang="en-US" sz="1600" dirty="0"/>
              <a:t>Service. Cloud systems automatically control and optimize resource use by leveraging a metering capability1 at some level of abstraction appropriate to the type of service (e.g., storage, processing, bandwidth, and active user accounts). Resource usage can be monitored, controlled, and reported, providing transparency for both the provider and consumer of the utilized service.</a:t>
            </a:r>
          </a:p>
        </p:txBody>
      </p:sp>
      <p:sp>
        <p:nvSpPr>
          <p:cNvPr id="4" name="Rounded Rectangle 3"/>
          <p:cNvSpPr/>
          <p:nvPr/>
        </p:nvSpPr>
        <p:spPr>
          <a:xfrm>
            <a:off x="2081212" y="2286000"/>
            <a:ext cx="5057775" cy="15716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These are </a:t>
            </a:r>
            <a:r>
              <a:rPr lang="en-US" dirty="0" smtClean="0"/>
              <a:t>the </a:t>
            </a:r>
            <a:r>
              <a:rPr lang="en-US" smtClean="0"/>
              <a:t>key parts, IMO.</a:t>
            </a:r>
            <a:endParaRPr lang="en-US" dirty="0"/>
          </a:p>
        </p:txBody>
      </p:sp>
    </p:spTree>
    <p:extLst>
      <p:ext uri="{BB962C8B-B14F-4D97-AF65-F5344CB8AC3E}">
        <p14:creationId xmlns:p14="http://schemas.microsoft.com/office/powerpoint/2010/main" val="142647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788" y="1957387"/>
            <a:ext cx="8343900" cy="646331"/>
          </a:xfrm>
          <a:prstGeom prst="rect">
            <a:avLst/>
          </a:prstGeom>
          <a:noFill/>
        </p:spPr>
        <p:txBody>
          <a:bodyPr wrap="square" rtlCol="0">
            <a:spAutoFit/>
          </a:bodyPr>
          <a:lstStyle/>
          <a:p>
            <a:r>
              <a:rPr lang="en-US" dirty="0" smtClean="0"/>
              <a:t>“…unilaterally </a:t>
            </a:r>
            <a:r>
              <a:rPr lang="en-US" dirty="0"/>
              <a:t>provision computing </a:t>
            </a:r>
            <a:r>
              <a:rPr lang="en-US" dirty="0" smtClean="0"/>
              <a:t>capabilities…as </a:t>
            </a:r>
            <a:r>
              <a:rPr lang="en-US" dirty="0"/>
              <a:t>needed automatically without requiring human </a:t>
            </a:r>
            <a:r>
              <a:rPr lang="en-US" dirty="0" smtClean="0"/>
              <a:t>interaction…through standard mechanisms…”</a:t>
            </a:r>
            <a:endParaRPr lang="en-US" dirty="0"/>
          </a:p>
        </p:txBody>
      </p:sp>
      <p:sp>
        <p:nvSpPr>
          <p:cNvPr id="3" name="TextBox 2"/>
          <p:cNvSpPr txBox="1"/>
          <p:nvPr/>
        </p:nvSpPr>
        <p:spPr>
          <a:xfrm>
            <a:off x="1428753" y="3014669"/>
            <a:ext cx="6302879" cy="830997"/>
          </a:xfrm>
          <a:prstGeom prst="rect">
            <a:avLst/>
          </a:prstGeom>
          <a:noFill/>
        </p:spPr>
        <p:txBody>
          <a:bodyPr wrap="none" rtlCol="0">
            <a:spAutoFit/>
          </a:bodyPr>
          <a:lstStyle/>
          <a:p>
            <a:r>
              <a:rPr lang="en-US" sz="4800" dirty="0" smtClean="0"/>
              <a:t>API driven infrastructure</a:t>
            </a:r>
            <a:endParaRPr lang="en-US" sz="4800" dirty="0"/>
          </a:p>
        </p:txBody>
      </p:sp>
    </p:spTree>
    <p:extLst>
      <p:ext uri="{BB962C8B-B14F-4D97-AF65-F5344CB8AC3E}">
        <p14:creationId xmlns:p14="http://schemas.microsoft.com/office/powerpoint/2010/main" val="290351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042988"/>
            <a:ext cx="8329613" cy="5447645"/>
          </a:xfrm>
          <a:prstGeom prst="rect">
            <a:avLst/>
          </a:prstGeom>
          <a:noFill/>
        </p:spPr>
        <p:txBody>
          <a:bodyPr wrap="square" rtlCol="0">
            <a:spAutoFit/>
          </a:bodyPr>
          <a:lstStyle/>
          <a:p>
            <a:pPr algn="just"/>
            <a:r>
              <a:rPr lang="en-US" dirty="0" smtClean="0"/>
              <a:t>API driven infrastructure implies there is, in practicality, no barrier between the end user</a:t>
            </a:r>
            <a:r>
              <a:rPr lang="en-US" dirty="0"/>
              <a:t> </a:t>
            </a:r>
            <a:r>
              <a:rPr lang="en-US" dirty="0" smtClean="0"/>
              <a:t>and unlimited infrastructure.</a:t>
            </a:r>
          </a:p>
          <a:p>
            <a:endParaRPr lang="en-US" dirty="0" smtClean="0"/>
          </a:p>
          <a:p>
            <a:endParaRPr lang="en-US" dirty="0"/>
          </a:p>
          <a:p>
            <a:pPr algn="ctr"/>
            <a:r>
              <a:rPr lang="en-US" sz="2400" b="1" dirty="0" smtClean="0"/>
              <a:t>What’s the implication?</a:t>
            </a:r>
          </a:p>
          <a:p>
            <a:pPr algn="ctr"/>
            <a:endParaRPr lang="en-US" dirty="0" smtClean="0"/>
          </a:p>
          <a:p>
            <a:pPr algn="ctr"/>
            <a:endParaRPr lang="en-US" dirty="0"/>
          </a:p>
          <a:p>
            <a:pPr algn="just"/>
            <a:r>
              <a:rPr lang="en-US" dirty="0" smtClean="0"/>
              <a:t>It’s no longer necessary to have anything like the data center </a:t>
            </a:r>
            <a:r>
              <a:rPr lang="en-US" dirty="0" err="1" smtClean="0"/>
              <a:t>buildout</a:t>
            </a:r>
            <a:r>
              <a:rPr lang="en-US" dirty="0" smtClean="0"/>
              <a:t> to bring a new product to market.  Months to years of waiting, millions of sunk capital cost up front, all to find out whether or not the product is a success is now replaced with a credit card and a handful of scripts!</a:t>
            </a:r>
          </a:p>
          <a:p>
            <a:pPr algn="just"/>
            <a:endParaRPr lang="en-US" dirty="0" smtClean="0"/>
          </a:p>
          <a:p>
            <a:pPr algn="just"/>
            <a:r>
              <a:rPr lang="en-US" dirty="0" smtClean="0"/>
              <a:t>Companies can now launch products, judge success or failure, and either invest more, pivot the product, or cancel and refocus on another product before the ground would have been broken on a data center. </a:t>
            </a:r>
          </a:p>
          <a:p>
            <a:pPr algn="just"/>
            <a:endParaRPr lang="en-US" dirty="0"/>
          </a:p>
          <a:p>
            <a:pPr algn="just"/>
            <a:r>
              <a:rPr lang="en-US" dirty="0" smtClean="0"/>
              <a:t>It’s top line thinking, revenue growth thinking, instead of bottom line thinking, cost cutting thinking.</a:t>
            </a:r>
          </a:p>
          <a:p>
            <a:pPr algn="just"/>
            <a:endParaRPr lang="en-US" dirty="0" smtClean="0"/>
          </a:p>
        </p:txBody>
      </p:sp>
    </p:spTree>
    <p:extLst>
      <p:ext uri="{BB962C8B-B14F-4D97-AF65-F5344CB8AC3E}">
        <p14:creationId xmlns:p14="http://schemas.microsoft.com/office/powerpoint/2010/main" val="200759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042988"/>
            <a:ext cx="8329613" cy="5447645"/>
          </a:xfrm>
          <a:prstGeom prst="rect">
            <a:avLst/>
          </a:prstGeom>
          <a:noFill/>
        </p:spPr>
        <p:txBody>
          <a:bodyPr wrap="square" rtlCol="0">
            <a:spAutoFit/>
          </a:bodyPr>
          <a:lstStyle/>
          <a:p>
            <a:pPr algn="just"/>
            <a:r>
              <a:rPr lang="en-US" dirty="0" smtClean="0"/>
              <a:t>API driven infrastructure implies there is, in practicality, no barrier between the end user</a:t>
            </a:r>
            <a:r>
              <a:rPr lang="en-US" dirty="0"/>
              <a:t> </a:t>
            </a:r>
            <a:r>
              <a:rPr lang="en-US" dirty="0" smtClean="0"/>
              <a:t>and unlimited infrastructure.</a:t>
            </a:r>
          </a:p>
          <a:p>
            <a:endParaRPr lang="en-US" dirty="0" smtClean="0"/>
          </a:p>
          <a:p>
            <a:endParaRPr lang="en-US" dirty="0"/>
          </a:p>
          <a:p>
            <a:pPr algn="ctr"/>
            <a:r>
              <a:rPr lang="en-US" sz="2400" b="1" dirty="0" smtClean="0"/>
              <a:t>Who does this impact?</a:t>
            </a:r>
          </a:p>
          <a:p>
            <a:pPr algn="ctr"/>
            <a:endParaRPr lang="en-US" dirty="0" smtClean="0"/>
          </a:p>
          <a:p>
            <a:pPr algn="ctr"/>
            <a:endParaRPr lang="en-US" dirty="0"/>
          </a:p>
          <a:p>
            <a:pPr algn="just"/>
            <a:r>
              <a:rPr lang="en-US" dirty="0" smtClean="0"/>
              <a:t>Developers, for one.</a:t>
            </a:r>
          </a:p>
          <a:p>
            <a:pPr algn="just"/>
            <a:endParaRPr lang="en-US" dirty="0"/>
          </a:p>
          <a:p>
            <a:pPr algn="just"/>
            <a:r>
              <a:rPr lang="en-US" dirty="0" smtClean="0"/>
              <a:t>For years, every time they want to launch a new product, they have been held up at Operations.  Do we have the servers?  No, we need to order new servers.  What about a load balancer?  It’s about </a:t>
            </a:r>
            <a:r>
              <a:rPr lang="en-US" dirty="0" err="1" smtClean="0"/>
              <a:t>maxxed</a:t>
            </a:r>
            <a:r>
              <a:rPr lang="en-US" dirty="0" smtClean="0"/>
              <a:t> out, can’t use it unless we upgrade.  And oh yeah, we don’t have network switches, so we need to order some of those.  By the way, the data center is </a:t>
            </a:r>
            <a:r>
              <a:rPr lang="en-US" dirty="0" err="1" smtClean="0"/>
              <a:t>maxxed</a:t>
            </a:r>
            <a:r>
              <a:rPr lang="en-US" dirty="0" smtClean="0"/>
              <a:t> out on cooling and/or power, so…Operations gets the reputation for being an obstacle which must be overcome.</a:t>
            </a:r>
          </a:p>
          <a:p>
            <a:pPr algn="just"/>
            <a:endParaRPr lang="en-US" dirty="0"/>
          </a:p>
          <a:p>
            <a:pPr algn="just"/>
            <a:r>
              <a:rPr lang="en-US" dirty="0" smtClean="0"/>
              <a:t>The cloud allows them to get around all this.  With their corporate purchasing card and an amount small enough for their manager to approve and justify, they can get their product started today.</a:t>
            </a:r>
          </a:p>
        </p:txBody>
      </p:sp>
    </p:spTree>
    <p:extLst>
      <p:ext uri="{BB962C8B-B14F-4D97-AF65-F5344CB8AC3E}">
        <p14:creationId xmlns:p14="http://schemas.microsoft.com/office/powerpoint/2010/main" val="194737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1729" y="2471670"/>
            <a:ext cx="3363549" cy="646331"/>
          </a:xfrm>
          <a:prstGeom prst="rect">
            <a:avLst/>
          </a:prstGeom>
          <a:noFill/>
        </p:spPr>
        <p:txBody>
          <a:bodyPr wrap="none" rtlCol="0">
            <a:spAutoFit/>
          </a:bodyPr>
          <a:lstStyle/>
          <a:p>
            <a:r>
              <a:rPr lang="en-US" sz="3600" dirty="0" smtClean="0"/>
              <a:t>What is </a:t>
            </a:r>
            <a:r>
              <a:rPr lang="en-US" sz="3600" dirty="0" err="1" smtClean="0"/>
              <a:t>DevOps</a:t>
            </a:r>
            <a:r>
              <a:rPr lang="en-US" sz="3600" dirty="0" smtClean="0"/>
              <a:t>?</a:t>
            </a:r>
            <a:endParaRPr lang="en-US" sz="3600" dirty="0"/>
          </a:p>
        </p:txBody>
      </p:sp>
    </p:spTree>
    <p:extLst>
      <p:ext uri="{BB962C8B-B14F-4D97-AF65-F5344CB8AC3E}">
        <p14:creationId xmlns:p14="http://schemas.microsoft.com/office/powerpoint/2010/main" val="205612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1729" y="2471670"/>
            <a:ext cx="3363549" cy="646331"/>
          </a:xfrm>
          <a:prstGeom prst="rect">
            <a:avLst/>
          </a:prstGeom>
          <a:noFill/>
        </p:spPr>
        <p:txBody>
          <a:bodyPr wrap="none" rtlCol="0">
            <a:spAutoFit/>
          </a:bodyPr>
          <a:lstStyle/>
          <a:p>
            <a:r>
              <a:rPr lang="en-US" sz="3600" dirty="0" smtClean="0"/>
              <a:t>What is </a:t>
            </a:r>
            <a:r>
              <a:rPr lang="en-US" sz="3600" dirty="0" err="1" smtClean="0"/>
              <a:t>DevOps</a:t>
            </a:r>
            <a:r>
              <a:rPr lang="en-US" sz="3600" dirty="0" smtClean="0"/>
              <a:t>?</a:t>
            </a:r>
            <a:endParaRPr lang="en-US" sz="3600" dirty="0"/>
          </a:p>
        </p:txBody>
      </p:sp>
      <p:sp>
        <p:nvSpPr>
          <p:cNvPr id="2" name="TextBox 1"/>
          <p:cNvSpPr txBox="1"/>
          <p:nvPr/>
        </p:nvSpPr>
        <p:spPr>
          <a:xfrm>
            <a:off x="619988" y="3471875"/>
            <a:ext cx="7904023" cy="369332"/>
          </a:xfrm>
          <a:prstGeom prst="rect">
            <a:avLst/>
          </a:prstGeom>
          <a:noFill/>
        </p:spPr>
        <p:txBody>
          <a:bodyPr wrap="none" rtlCol="0">
            <a:spAutoFit/>
          </a:bodyPr>
          <a:lstStyle/>
          <a:p>
            <a:r>
              <a:rPr lang="en-US" dirty="0" err="1" smtClean="0"/>
              <a:t>DevOps</a:t>
            </a:r>
            <a:r>
              <a:rPr lang="en-US" dirty="0" smtClean="0"/>
              <a:t> is fundamentally nothing more than Operations in support of Developers…</a:t>
            </a:r>
            <a:endParaRPr lang="en-US" dirty="0"/>
          </a:p>
        </p:txBody>
      </p:sp>
    </p:spTree>
    <p:extLst>
      <p:ext uri="{BB962C8B-B14F-4D97-AF65-F5344CB8AC3E}">
        <p14:creationId xmlns:p14="http://schemas.microsoft.com/office/powerpoint/2010/main" val="478012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1729" y="2471670"/>
            <a:ext cx="3363549" cy="646331"/>
          </a:xfrm>
          <a:prstGeom prst="rect">
            <a:avLst/>
          </a:prstGeom>
          <a:noFill/>
        </p:spPr>
        <p:txBody>
          <a:bodyPr wrap="none" rtlCol="0">
            <a:spAutoFit/>
          </a:bodyPr>
          <a:lstStyle/>
          <a:p>
            <a:r>
              <a:rPr lang="en-US" sz="3600" dirty="0" smtClean="0"/>
              <a:t>What is </a:t>
            </a:r>
            <a:r>
              <a:rPr lang="en-US" sz="3600" dirty="0" err="1" smtClean="0"/>
              <a:t>DevOps</a:t>
            </a:r>
            <a:r>
              <a:rPr lang="en-US" sz="3600" dirty="0" smtClean="0"/>
              <a:t>?</a:t>
            </a:r>
            <a:endParaRPr lang="en-US" sz="3600" dirty="0"/>
          </a:p>
        </p:txBody>
      </p:sp>
      <p:sp>
        <p:nvSpPr>
          <p:cNvPr id="2" name="TextBox 1"/>
          <p:cNvSpPr txBox="1"/>
          <p:nvPr/>
        </p:nvSpPr>
        <p:spPr>
          <a:xfrm>
            <a:off x="412954" y="3480636"/>
            <a:ext cx="8318091" cy="923330"/>
          </a:xfrm>
          <a:prstGeom prst="rect">
            <a:avLst/>
          </a:prstGeom>
          <a:noFill/>
        </p:spPr>
        <p:txBody>
          <a:bodyPr wrap="square" rtlCol="0">
            <a:spAutoFit/>
          </a:bodyPr>
          <a:lstStyle/>
          <a:p>
            <a:pPr algn="just"/>
            <a:r>
              <a:rPr lang="en-US" dirty="0" err="1" smtClean="0"/>
              <a:t>DevOps</a:t>
            </a:r>
            <a:r>
              <a:rPr lang="en-US" dirty="0" smtClean="0"/>
              <a:t> is fundamentally nothing more than Operations in support of </a:t>
            </a:r>
            <a:r>
              <a:rPr lang="en-US" dirty="0" smtClean="0">
                <a:solidFill>
                  <a:srgbClr val="FF0000"/>
                </a:solidFill>
              </a:rPr>
              <a:t>Agile</a:t>
            </a:r>
            <a:r>
              <a:rPr lang="en-US" dirty="0" smtClean="0"/>
              <a:t> Developers in a world where you can </a:t>
            </a:r>
            <a:r>
              <a:rPr lang="en-US" dirty="0"/>
              <a:t>“…unilaterally provision computing capabilities…as needed </a:t>
            </a:r>
            <a:r>
              <a:rPr lang="en-US" dirty="0" smtClean="0"/>
              <a:t>automatically </a:t>
            </a:r>
            <a:r>
              <a:rPr lang="en-US" dirty="0"/>
              <a:t>without requiring human interaction</a:t>
            </a:r>
            <a:r>
              <a:rPr lang="en-US" dirty="0" smtClean="0"/>
              <a:t>…”</a:t>
            </a:r>
            <a:endParaRPr lang="en-US" dirty="0"/>
          </a:p>
        </p:txBody>
      </p:sp>
      <p:sp>
        <p:nvSpPr>
          <p:cNvPr id="4" name="TextBox 3"/>
          <p:cNvSpPr txBox="1"/>
          <p:nvPr/>
        </p:nvSpPr>
        <p:spPr>
          <a:xfrm>
            <a:off x="3593782" y="4928829"/>
            <a:ext cx="1956433" cy="461665"/>
          </a:xfrm>
          <a:prstGeom prst="rect">
            <a:avLst/>
          </a:prstGeom>
          <a:noFill/>
        </p:spPr>
        <p:txBody>
          <a:bodyPr wrap="none" rtlCol="0">
            <a:spAutoFit/>
          </a:bodyPr>
          <a:lstStyle/>
          <a:p>
            <a:r>
              <a:rPr lang="en-US" sz="2400" dirty="0" smtClean="0"/>
              <a:t>What is Agile?</a:t>
            </a:r>
            <a:endParaRPr lang="en-US" sz="2400" dirty="0"/>
          </a:p>
        </p:txBody>
      </p:sp>
      <p:sp>
        <p:nvSpPr>
          <p:cNvPr id="5" name="TextBox 4"/>
          <p:cNvSpPr txBox="1"/>
          <p:nvPr/>
        </p:nvSpPr>
        <p:spPr>
          <a:xfrm>
            <a:off x="447370" y="5299596"/>
            <a:ext cx="8318091" cy="1569660"/>
          </a:xfrm>
          <a:prstGeom prst="rect">
            <a:avLst/>
          </a:prstGeom>
          <a:noFill/>
        </p:spPr>
        <p:txBody>
          <a:bodyPr wrap="square" rtlCol="0">
            <a:spAutoFit/>
          </a:bodyPr>
          <a:lstStyle/>
          <a:p>
            <a:pPr algn="just"/>
            <a:r>
              <a:rPr lang="en-US" sz="1600" dirty="0"/>
              <a:t>Agile Software Development is a set of software </a:t>
            </a:r>
            <a:r>
              <a:rPr lang="en-US" sz="1600" dirty="0" smtClean="0"/>
              <a:t>development methods </a:t>
            </a:r>
            <a:r>
              <a:rPr lang="en-US" sz="1600" dirty="0"/>
              <a:t>in which requirements and solutions evolve </a:t>
            </a:r>
            <a:r>
              <a:rPr lang="en-US" sz="1600" dirty="0" smtClean="0"/>
              <a:t>through collaboration </a:t>
            </a:r>
            <a:r>
              <a:rPr lang="en-US" sz="1600" dirty="0"/>
              <a:t>between self-organizing</a:t>
            </a:r>
            <a:r>
              <a:rPr lang="en-US" sz="1600" dirty="0" smtClean="0"/>
              <a:t>, cross-functional teams</a:t>
            </a:r>
            <a:r>
              <a:rPr lang="en-US" sz="1600" dirty="0"/>
              <a:t>. It promotes adaptive planning, evolutionary development</a:t>
            </a:r>
            <a:r>
              <a:rPr lang="en-US" sz="1600" dirty="0" smtClean="0"/>
              <a:t>, early </a:t>
            </a:r>
            <a:r>
              <a:rPr lang="en-US" sz="1600" dirty="0"/>
              <a:t>delivery, continuous improvement, and encourages rapid </a:t>
            </a:r>
            <a:r>
              <a:rPr lang="en-US" sz="1600" dirty="0" smtClean="0"/>
              <a:t>and flexible </a:t>
            </a:r>
            <a:r>
              <a:rPr lang="en-US" sz="1600" dirty="0"/>
              <a:t>response to change</a:t>
            </a:r>
            <a:r>
              <a:rPr lang="en-US" sz="1600" dirty="0" smtClean="0"/>
              <a:t>.</a:t>
            </a:r>
          </a:p>
          <a:p>
            <a:pPr algn="just"/>
            <a:endParaRPr lang="en-US" sz="1600" dirty="0"/>
          </a:p>
          <a:p>
            <a:pPr algn="r"/>
            <a:r>
              <a:rPr lang="en-US" sz="1600" dirty="0"/>
              <a:t>https://</a:t>
            </a:r>
            <a:r>
              <a:rPr lang="en-US" sz="1600" dirty="0" err="1"/>
              <a:t>en.wikipedia.org</a:t>
            </a:r>
            <a:r>
              <a:rPr lang="en-US" sz="1600" dirty="0"/>
              <a:t>/wiki/</a:t>
            </a:r>
            <a:r>
              <a:rPr lang="en-US" sz="1600" dirty="0" err="1"/>
              <a:t>Agile_software_development</a:t>
            </a:r>
            <a:endParaRPr lang="en-US" sz="1600" dirty="0"/>
          </a:p>
        </p:txBody>
      </p:sp>
    </p:spTree>
    <p:extLst>
      <p:ext uri="{BB962C8B-B14F-4D97-AF65-F5344CB8AC3E}">
        <p14:creationId xmlns:p14="http://schemas.microsoft.com/office/powerpoint/2010/main" val="189547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1729" y="2471670"/>
            <a:ext cx="3363549" cy="646331"/>
          </a:xfrm>
          <a:prstGeom prst="rect">
            <a:avLst/>
          </a:prstGeom>
          <a:noFill/>
        </p:spPr>
        <p:txBody>
          <a:bodyPr wrap="none" rtlCol="0">
            <a:spAutoFit/>
          </a:bodyPr>
          <a:lstStyle/>
          <a:p>
            <a:r>
              <a:rPr lang="en-US" sz="3600" dirty="0" smtClean="0"/>
              <a:t>What is </a:t>
            </a:r>
            <a:r>
              <a:rPr lang="en-US" sz="3600" dirty="0" err="1" smtClean="0"/>
              <a:t>DevOps</a:t>
            </a:r>
            <a:r>
              <a:rPr lang="en-US" sz="3600" dirty="0" smtClean="0"/>
              <a:t>?</a:t>
            </a:r>
            <a:endParaRPr lang="en-US" sz="3600" dirty="0"/>
          </a:p>
        </p:txBody>
      </p:sp>
      <p:sp>
        <p:nvSpPr>
          <p:cNvPr id="2" name="TextBox 1"/>
          <p:cNvSpPr txBox="1"/>
          <p:nvPr/>
        </p:nvSpPr>
        <p:spPr>
          <a:xfrm>
            <a:off x="412954" y="3480636"/>
            <a:ext cx="8318091" cy="2308324"/>
          </a:xfrm>
          <a:prstGeom prst="rect">
            <a:avLst/>
          </a:prstGeom>
          <a:noFill/>
        </p:spPr>
        <p:txBody>
          <a:bodyPr wrap="square" rtlCol="0">
            <a:spAutoFit/>
          </a:bodyPr>
          <a:lstStyle/>
          <a:p>
            <a:pPr algn="just"/>
            <a:r>
              <a:rPr lang="en-US" dirty="0" err="1"/>
              <a:t>DevOps</a:t>
            </a:r>
            <a:r>
              <a:rPr lang="en-US" dirty="0"/>
              <a:t> (a clipped compound of "development" and "operations") </a:t>
            </a:r>
            <a:r>
              <a:rPr lang="en-US" dirty="0" smtClean="0"/>
              <a:t>is a </a:t>
            </a:r>
            <a:r>
              <a:rPr lang="en-US" dirty="0"/>
              <a:t>culture, movement or practice that emphasizes the </a:t>
            </a:r>
            <a:r>
              <a:rPr lang="en-US" dirty="0" smtClean="0"/>
              <a:t>collaboration and </a:t>
            </a:r>
            <a:r>
              <a:rPr lang="en-US" dirty="0"/>
              <a:t>communication of both software developers and </a:t>
            </a:r>
            <a:r>
              <a:rPr lang="en-US" dirty="0" smtClean="0"/>
              <a:t>other information-technology </a:t>
            </a:r>
            <a:r>
              <a:rPr lang="en-US" dirty="0"/>
              <a:t>(IT) professionals while automating </a:t>
            </a:r>
            <a:r>
              <a:rPr lang="en-US" dirty="0" smtClean="0"/>
              <a:t>the process </a:t>
            </a:r>
            <a:r>
              <a:rPr lang="en-US" dirty="0"/>
              <a:t>of software delivery and infrastructure changes</a:t>
            </a:r>
            <a:r>
              <a:rPr lang="en-US" dirty="0" smtClean="0"/>
              <a:t>. </a:t>
            </a:r>
            <a:r>
              <a:rPr lang="en-US" dirty="0" smtClean="0">
                <a:solidFill>
                  <a:srgbClr val="FF0000"/>
                </a:solidFill>
              </a:rPr>
              <a:t>It aims </a:t>
            </a:r>
            <a:r>
              <a:rPr lang="en-US" dirty="0">
                <a:solidFill>
                  <a:srgbClr val="FF0000"/>
                </a:solidFill>
              </a:rPr>
              <a:t>at establishing a culture and environment where building</a:t>
            </a:r>
            <a:r>
              <a:rPr lang="en-US" dirty="0" smtClean="0">
                <a:solidFill>
                  <a:srgbClr val="FF0000"/>
                </a:solidFill>
              </a:rPr>
              <a:t>, testing</a:t>
            </a:r>
            <a:r>
              <a:rPr lang="en-US" dirty="0">
                <a:solidFill>
                  <a:srgbClr val="FF0000"/>
                </a:solidFill>
              </a:rPr>
              <a:t>, and releasing software, can happen rapidly, frequently</a:t>
            </a:r>
            <a:r>
              <a:rPr lang="en-US" dirty="0" smtClean="0">
                <a:solidFill>
                  <a:srgbClr val="FF0000"/>
                </a:solidFill>
              </a:rPr>
              <a:t>, and </a:t>
            </a:r>
            <a:r>
              <a:rPr lang="en-US" dirty="0">
                <a:solidFill>
                  <a:srgbClr val="FF0000"/>
                </a:solidFill>
              </a:rPr>
              <a:t>more reliably</a:t>
            </a:r>
            <a:r>
              <a:rPr lang="en-US" dirty="0" smtClean="0">
                <a:solidFill>
                  <a:srgbClr val="FF0000"/>
                </a:solidFill>
              </a:rPr>
              <a:t>.</a:t>
            </a:r>
          </a:p>
          <a:p>
            <a:pPr algn="just"/>
            <a:endParaRPr lang="en-US" dirty="0"/>
          </a:p>
          <a:p>
            <a:pPr algn="r"/>
            <a:r>
              <a:rPr lang="en-US" dirty="0"/>
              <a:t>https://</a:t>
            </a:r>
            <a:r>
              <a:rPr lang="en-US" dirty="0" err="1"/>
              <a:t>en.wikipedia.org</a:t>
            </a:r>
            <a:r>
              <a:rPr lang="en-US" dirty="0"/>
              <a:t>/wiki/</a:t>
            </a:r>
            <a:r>
              <a:rPr lang="en-US" dirty="0" err="1"/>
              <a:t>DevOps</a:t>
            </a:r>
            <a:endParaRPr lang="en-US" dirty="0"/>
          </a:p>
        </p:txBody>
      </p:sp>
    </p:spTree>
    <p:extLst>
      <p:ext uri="{BB962C8B-B14F-4D97-AF65-F5344CB8AC3E}">
        <p14:creationId xmlns:p14="http://schemas.microsoft.com/office/powerpoint/2010/main" val="202873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8476" y="2427423"/>
            <a:ext cx="7183248" cy="646331"/>
          </a:xfrm>
          <a:prstGeom prst="rect">
            <a:avLst/>
          </a:prstGeom>
          <a:noFill/>
        </p:spPr>
        <p:txBody>
          <a:bodyPr wrap="none" rtlCol="0">
            <a:spAutoFit/>
          </a:bodyPr>
          <a:lstStyle/>
          <a:p>
            <a:r>
              <a:rPr lang="en-US" sz="3600" dirty="0" smtClean="0"/>
              <a:t>But Andy, I don’t support developers!</a:t>
            </a:r>
            <a:endParaRPr lang="en-US" sz="3600" dirty="0"/>
          </a:p>
        </p:txBody>
      </p:sp>
      <p:sp>
        <p:nvSpPr>
          <p:cNvPr id="2" name="TextBox 1"/>
          <p:cNvSpPr txBox="1"/>
          <p:nvPr/>
        </p:nvSpPr>
        <p:spPr>
          <a:xfrm>
            <a:off x="412954" y="3480636"/>
            <a:ext cx="8318091" cy="1477328"/>
          </a:xfrm>
          <a:prstGeom prst="rect">
            <a:avLst/>
          </a:prstGeom>
          <a:noFill/>
        </p:spPr>
        <p:txBody>
          <a:bodyPr wrap="square" rtlCol="0">
            <a:spAutoFit/>
          </a:bodyPr>
          <a:lstStyle/>
          <a:p>
            <a:pPr algn="just"/>
            <a:r>
              <a:rPr lang="en-US" dirty="0" smtClean="0"/>
              <a:t>There are a lot of tools and techniques that everybody can take away from </a:t>
            </a:r>
            <a:r>
              <a:rPr lang="en-US" dirty="0" err="1" smtClean="0"/>
              <a:t>DevOps</a:t>
            </a:r>
            <a:r>
              <a:rPr lang="en-US" dirty="0" smtClean="0"/>
              <a:t>, whether or not you operate in support of developers– most of which involve increasing the “flow” of work, generalizing skill sets, and automation around the API driven infrastructure.</a:t>
            </a:r>
          </a:p>
          <a:p>
            <a:pPr algn="just"/>
            <a:endParaRPr lang="en-US" dirty="0" smtClean="0"/>
          </a:p>
        </p:txBody>
      </p:sp>
    </p:spTree>
    <p:extLst>
      <p:ext uri="{BB962C8B-B14F-4D97-AF65-F5344CB8AC3E}">
        <p14:creationId xmlns:p14="http://schemas.microsoft.com/office/powerpoint/2010/main" val="162170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057" y="312380"/>
            <a:ext cx="2790825" cy="2790825"/>
          </a:xfrm>
          <a:prstGeom prst="rect">
            <a:avLst/>
          </a:prstGeom>
        </p:spPr>
      </p:pic>
      <p:sp>
        <p:nvSpPr>
          <p:cNvPr id="3" name="TextBox 2"/>
          <p:cNvSpPr txBox="1"/>
          <p:nvPr/>
        </p:nvSpPr>
        <p:spPr>
          <a:xfrm>
            <a:off x="464024" y="3357349"/>
            <a:ext cx="8256895" cy="3693319"/>
          </a:xfrm>
          <a:prstGeom prst="rect">
            <a:avLst/>
          </a:prstGeom>
          <a:noFill/>
        </p:spPr>
        <p:txBody>
          <a:bodyPr wrap="square" rtlCol="0">
            <a:spAutoFit/>
          </a:bodyPr>
          <a:lstStyle/>
          <a:p>
            <a:pPr algn="just"/>
            <a:r>
              <a:rPr lang="en-US" dirty="0"/>
              <a:t>Andy Cowell has over twenty years of system administration </a:t>
            </a:r>
            <a:r>
              <a:rPr lang="en-US" dirty="0" smtClean="0"/>
              <a:t>experience in </a:t>
            </a:r>
            <a:r>
              <a:rPr lang="en-US" dirty="0"/>
              <a:t>a variety of environments.  Currently, he works for </a:t>
            </a:r>
            <a:r>
              <a:rPr lang="en-US" dirty="0" smtClean="0"/>
              <a:t>Scripps Networks </a:t>
            </a:r>
            <a:r>
              <a:rPr lang="en-US" dirty="0"/>
              <a:t>as the manager of the Application Engineering and </a:t>
            </a:r>
            <a:r>
              <a:rPr lang="en-US" dirty="0" smtClean="0"/>
              <a:t>Automation group</a:t>
            </a:r>
            <a:r>
              <a:rPr lang="en-US" dirty="0"/>
              <a:t>, which is responsible for a large number and wide variety </a:t>
            </a:r>
            <a:r>
              <a:rPr lang="en-US" dirty="0" smtClean="0"/>
              <a:t>of environments</a:t>
            </a:r>
            <a:r>
              <a:rPr lang="en-US" dirty="0"/>
              <a:t>, from legacy Windows apps to </a:t>
            </a:r>
            <a:r>
              <a:rPr lang="en-US" dirty="0" err="1"/>
              <a:t>DevOps</a:t>
            </a:r>
            <a:r>
              <a:rPr lang="en-US" dirty="0"/>
              <a:t>-style </a:t>
            </a:r>
            <a:r>
              <a:rPr lang="en-US" dirty="0" smtClean="0"/>
              <a:t>Linux web deployments</a:t>
            </a:r>
            <a:r>
              <a:rPr lang="en-US" dirty="0"/>
              <a:t>, both on-</a:t>
            </a:r>
            <a:r>
              <a:rPr lang="en-US" dirty="0" err="1"/>
              <a:t>prem</a:t>
            </a:r>
            <a:r>
              <a:rPr lang="en-US" dirty="0"/>
              <a:t> and in the cloud.  He has been </a:t>
            </a:r>
            <a:r>
              <a:rPr lang="en-US" dirty="0" smtClean="0"/>
              <a:t>responsible for </a:t>
            </a:r>
            <a:r>
              <a:rPr lang="en-US" dirty="0"/>
              <a:t>some of the top destinations on the Internet, such as </a:t>
            </a:r>
            <a:r>
              <a:rPr lang="en-US" dirty="0" err="1" smtClean="0"/>
              <a:t>HGTV.com</a:t>
            </a:r>
            <a:r>
              <a:rPr lang="en-US" dirty="0" smtClean="0"/>
              <a:t>, </a:t>
            </a:r>
            <a:r>
              <a:rPr lang="en-US" dirty="0" err="1" smtClean="0"/>
              <a:t>Dilbert.com</a:t>
            </a:r>
            <a:r>
              <a:rPr lang="en-US" dirty="0"/>
              <a:t>, and </a:t>
            </a:r>
            <a:r>
              <a:rPr lang="en-US" dirty="0" err="1"/>
              <a:t>Metallica.com</a:t>
            </a:r>
            <a:r>
              <a:rPr lang="en-US" dirty="0"/>
              <a:t>.  In the past, he has worn many </a:t>
            </a:r>
            <a:r>
              <a:rPr lang="en-US" dirty="0" smtClean="0"/>
              <a:t>hats, from </a:t>
            </a:r>
            <a:r>
              <a:rPr lang="en-US" dirty="0"/>
              <a:t>networking admin to full-time developer, and cut his teeth as </a:t>
            </a:r>
            <a:r>
              <a:rPr lang="en-US" dirty="0" smtClean="0"/>
              <a:t>a "wizard</a:t>
            </a:r>
            <a:r>
              <a:rPr lang="en-US" dirty="0"/>
              <a:t>" with the UTK Computer Science department.</a:t>
            </a:r>
          </a:p>
          <a:p>
            <a:pPr algn="just"/>
            <a:endParaRPr lang="en-US" dirty="0"/>
          </a:p>
          <a:p>
            <a:pPr algn="just"/>
            <a:r>
              <a:rPr lang="en-US" dirty="0"/>
              <a:t>When not wrangling systems, he solders microcontrollers, paints </a:t>
            </a:r>
            <a:r>
              <a:rPr lang="en-US" dirty="0" smtClean="0"/>
              <a:t>toy soldiers</a:t>
            </a:r>
            <a:r>
              <a:rPr lang="en-US" dirty="0"/>
              <a:t>, drinks bourbon, smokes pipes, and rolls 20s.</a:t>
            </a:r>
          </a:p>
          <a:p>
            <a:pPr algn="just"/>
            <a:endParaRPr lang="en-US" dirty="0"/>
          </a:p>
        </p:txBody>
      </p:sp>
    </p:spTree>
    <p:extLst>
      <p:ext uri="{BB962C8B-B14F-4D97-AF65-F5344CB8AC3E}">
        <p14:creationId xmlns:p14="http://schemas.microsoft.com/office/powerpoint/2010/main" val="1298280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9947" y="2501167"/>
            <a:ext cx="5800306" cy="646331"/>
          </a:xfrm>
          <a:prstGeom prst="rect">
            <a:avLst/>
          </a:prstGeom>
          <a:noFill/>
        </p:spPr>
        <p:txBody>
          <a:bodyPr wrap="none" rtlCol="0">
            <a:spAutoFit/>
          </a:bodyPr>
          <a:lstStyle/>
          <a:p>
            <a:r>
              <a:rPr lang="en-US" sz="3600" dirty="0" smtClean="0"/>
              <a:t>A few key concepts of </a:t>
            </a:r>
            <a:r>
              <a:rPr lang="en-US" sz="3600" dirty="0" err="1" smtClean="0"/>
              <a:t>DevOps</a:t>
            </a:r>
            <a:endParaRPr lang="en-US" sz="3600" dirty="0"/>
          </a:p>
        </p:txBody>
      </p:sp>
    </p:spTree>
    <p:extLst>
      <p:ext uri="{BB962C8B-B14F-4D97-AF65-F5344CB8AC3E}">
        <p14:creationId xmlns:p14="http://schemas.microsoft.com/office/powerpoint/2010/main" val="1970081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Breaking Down Silos</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709" y="1137426"/>
            <a:ext cx="8183091" cy="5482671"/>
          </a:xfrm>
        </p:spPr>
      </p:pic>
    </p:spTree>
    <p:extLst>
      <p:ext uri="{BB962C8B-B14F-4D97-AF65-F5344CB8AC3E}">
        <p14:creationId xmlns:p14="http://schemas.microsoft.com/office/powerpoint/2010/main" val="420397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fontScale="90000"/>
          </a:bodyPr>
          <a:lstStyle/>
          <a:p>
            <a:r>
              <a:rPr lang="en-US" sz="3600" dirty="0" smtClean="0"/>
              <a:t>Continuous Integration/Continuous Deployment</a:t>
            </a:r>
            <a:endParaRPr lang="en-US" sz="3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251" y="1698171"/>
            <a:ext cx="8161549" cy="4366428"/>
          </a:xfrm>
        </p:spPr>
      </p:pic>
    </p:spTree>
    <p:extLst>
      <p:ext uri="{BB962C8B-B14F-4D97-AF65-F5344CB8AC3E}">
        <p14:creationId xmlns:p14="http://schemas.microsoft.com/office/powerpoint/2010/main" val="1724869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Developers Carry the Pager!</a:t>
            </a:r>
            <a:endParaRPr lang="en-US" sz="36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505" y="1137426"/>
            <a:ext cx="7481076" cy="5592104"/>
          </a:xfrm>
        </p:spPr>
      </p:pic>
    </p:spTree>
    <p:extLst>
      <p:ext uri="{BB962C8B-B14F-4D97-AF65-F5344CB8AC3E}">
        <p14:creationId xmlns:p14="http://schemas.microsoft.com/office/powerpoint/2010/main" val="2139835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Infrastructure as Code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2542" y="1099136"/>
            <a:ext cx="5471652" cy="5665530"/>
          </a:xfrm>
        </p:spPr>
      </p:pic>
    </p:spTree>
    <p:extLst>
      <p:ext uri="{BB962C8B-B14F-4D97-AF65-F5344CB8AC3E}">
        <p14:creationId xmlns:p14="http://schemas.microsoft.com/office/powerpoint/2010/main" val="1148134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Everything Fails, All the Time</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21835"/>
            <a:ext cx="8229600" cy="5482693"/>
          </a:xfrm>
        </p:spPr>
      </p:pic>
      <p:sp>
        <p:nvSpPr>
          <p:cNvPr id="5" name="TextBox 4"/>
          <p:cNvSpPr txBox="1"/>
          <p:nvPr/>
        </p:nvSpPr>
        <p:spPr>
          <a:xfrm>
            <a:off x="5339443" y="1518557"/>
            <a:ext cx="3069771" cy="2308324"/>
          </a:xfrm>
          <a:prstGeom prst="rect">
            <a:avLst/>
          </a:prstGeom>
          <a:noFill/>
        </p:spPr>
        <p:txBody>
          <a:bodyPr wrap="square" rtlCol="0">
            <a:spAutoFit/>
          </a:bodyPr>
          <a:lstStyle/>
          <a:p>
            <a:r>
              <a:rPr lang="en-US" dirty="0" smtClean="0">
                <a:solidFill>
                  <a:schemeClr val="bg1"/>
                </a:solidFill>
              </a:rPr>
              <a:t>“…everything </a:t>
            </a:r>
            <a:r>
              <a:rPr lang="en-US" dirty="0">
                <a:solidFill>
                  <a:schemeClr val="bg1"/>
                </a:solidFill>
              </a:rPr>
              <a:t>fails all the time. We lose whole datacenters! Those things </a:t>
            </a:r>
            <a:r>
              <a:rPr lang="en-US" dirty="0" smtClean="0">
                <a:solidFill>
                  <a:schemeClr val="bg1"/>
                </a:solidFill>
              </a:rPr>
              <a:t>happen…let </a:t>
            </a:r>
            <a:r>
              <a:rPr lang="en-US" dirty="0">
                <a:solidFill>
                  <a:schemeClr val="bg1"/>
                </a:solidFill>
              </a:rPr>
              <a:t>us worry about those things, not you as a startup. Focus on your ideas</a:t>
            </a:r>
            <a:r>
              <a:rPr lang="en-US" dirty="0" smtClean="0">
                <a:solidFill>
                  <a:schemeClr val="bg1"/>
                </a:solidFill>
              </a:rPr>
              <a:t>.”</a:t>
            </a:r>
          </a:p>
          <a:p>
            <a:endParaRPr lang="en-US" dirty="0">
              <a:solidFill>
                <a:schemeClr val="bg1"/>
              </a:solidFill>
            </a:endParaRPr>
          </a:p>
          <a:p>
            <a:pPr algn="r"/>
            <a:r>
              <a:rPr lang="en-US" dirty="0" smtClean="0">
                <a:solidFill>
                  <a:schemeClr val="bg1"/>
                </a:solidFill>
              </a:rPr>
              <a:t>AWS CTO Werner </a:t>
            </a:r>
            <a:r>
              <a:rPr lang="en-US" dirty="0" err="1" smtClean="0">
                <a:solidFill>
                  <a:schemeClr val="bg1"/>
                </a:solidFill>
              </a:rPr>
              <a:t>Vogels</a:t>
            </a:r>
            <a:endParaRPr lang="en-US" dirty="0">
              <a:solidFill>
                <a:schemeClr val="bg1"/>
              </a:solidFill>
            </a:endParaRPr>
          </a:p>
        </p:txBody>
      </p:sp>
    </p:spTree>
    <p:extLst>
      <p:ext uri="{BB962C8B-B14F-4D97-AF65-F5344CB8AC3E}">
        <p14:creationId xmlns:p14="http://schemas.microsoft.com/office/powerpoint/2010/main" val="32440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Pets vs. Cattle</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636" y="2872712"/>
            <a:ext cx="5392778" cy="2630017"/>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735" y="1012371"/>
            <a:ext cx="4345366" cy="3259025"/>
          </a:xfrm>
        </p:spPr>
      </p:pic>
    </p:spTree>
    <p:extLst>
      <p:ext uri="{BB962C8B-B14F-4D97-AF65-F5344CB8AC3E}">
        <p14:creationId xmlns:p14="http://schemas.microsoft.com/office/powerpoint/2010/main" val="1690658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Pets vs. Cattle vs. Chickens</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636" y="2872712"/>
            <a:ext cx="5392778" cy="2630017"/>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735" y="1012371"/>
            <a:ext cx="4345366" cy="325902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996" y="3506432"/>
            <a:ext cx="4345365" cy="3168193"/>
          </a:xfrm>
          <a:prstGeom prst="rect">
            <a:avLst/>
          </a:prstGeom>
        </p:spPr>
      </p:pic>
    </p:spTree>
    <p:extLst>
      <p:ext uri="{BB962C8B-B14F-4D97-AF65-F5344CB8AC3E}">
        <p14:creationId xmlns:p14="http://schemas.microsoft.com/office/powerpoint/2010/main" val="1723626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Immutable Infrastructure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113" y="948529"/>
            <a:ext cx="7658101" cy="5743576"/>
          </a:xfrm>
        </p:spPr>
      </p:pic>
    </p:spTree>
    <p:extLst>
      <p:ext uri="{BB962C8B-B14F-4D97-AF65-F5344CB8AC3E}">
        <p14:creationId xmlns:p14="http://schemas.microsoft.com/office/powerpoint/2010/main" val="2036548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Scale Out and Stateless Compute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58025"/>
            <a:ext cx="8229600" cy="4010312"/>
          </a:xfrm>
        </p:spPr>
      </p:pic>
    </p:spTree>
    <p:extLst>
      <p:ext uri="{BB962C8B-B14F-4D97-AF65-F5344CB8AC3E}">
        <p14:creationId xmlns:p14="http://schemas.microsoft.com/office/powerpoint/2010/main" val="1636361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7" y="3171816"/>
            <a:ext cx="8406340" cy="523220"/>
          </a:xfrm>
          <a:prstGeom prst="rect">
            <a:avLst/>
          </a:prstGeom>
          <a:noFill/>
        </p:spPr>
        <p:txBody>
          <a:bodyPr wrap="none" rtlCol="0">
            <a:spAutoFit/>
          </a:bodyPr>
          <a:lstStyle/>
          <a:p>
            <a:r>
              <a:rPr lang="en-US" sz="2800" dirty="0" smtClean="0"/>
              <a:t>Who here has participated in building out a data center?</a:t>
            </a:r>
            <a:endParaRPr lang="en-US" sz="2800" dirty="0"/>
          </a:p>
        </p:txBody>
      </p:sp>
    </p:spTree>
    <p:extLst>
      <p:ext uri="{BB962C8B-B14F-4D97-AF65-F5344CB8AC3E}">
        <p14:creationId xmlns:p14="http://schemas.microsoft.com/office/powerpoint/2010/main" val="1141976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smtClean="0"/>
              <a:t>Automate All the Things!</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660" y="957807"/>
            <a:ext cx="7749140" cy="5811855"/>
          </a:xfrm>
        </p:spPr>
      </p:pic>
    </p:spTree>
    <p:extLst>
      <p:ext uri="{BB962C8B-B14F-4D97-AF65-F5344CB8AC3E}">
        <p14:creationId xmlns:p14="http://schemas.microsoft.com/office/powerpoint/2010/main" val="672987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err="1" smtClean="0"/>
              <a:t>ChatOps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037" y="1600200"/>
            <a:ext cx="8005925" cy="4525963"/>
          </a:xfrm>
        </p:spPr>
      </p:pic>
    </p:spTree>
    <p:extLst>
      <p:ext uri="{BB962C8B-B14F-4D97-AF65-F5344CB8AC3E}">
        <p14:creationId xmlns:p14="http://schemas.microsoft.com/office/powerpoint/2010/main" val="1370629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normAutofit/>
          </a:bodyPr>
          <a:lstStyle/>
          <a:p>
            <a:r>
              <a:rPr lang="en-US" sz="3600" dirty="0" err="1" smtClean="0"/>
              <a:t>NoOps</a:t>
            </a:r>
            <a:endParaRPr lang="en-US" sz="3600" dirty="0"/>
          </a:p>
        </p:txBody>
      </p:sp>
      <p:sp>
        <p:nvSpPr>
          <p:cNvPr id="3" name="Content Placeholder 2"/>
          <p:cNvSpPr>
            <a:spLocks noGrp="1"/>
          </p:cNvSpPr>
          <p:nvPr>
            <p:ph idx="1"/>
          </p:nvPr>
        </p:nvSpPr>
        <p:spPr>
          <a:gradFill flip="none" rotWithShape="1">
            <a:gsLst>
              <a:gs pos="0">
                <a:prstClr val="black"/>
              </a:gs>
              <a:gs pos="97000">
                <a:prstClr val="white"/>
              </a:gs>
            </a:gsLst>
            <a:path path="circle">
              <a:fillToRect l="50000" t="50000" r="50000" b="50000"/>
            </a:path>
            <a:tileRect/>
          </a:gradFill>
        </p:spPr>
        <p:txBody>
          <a:bodyPr anchor="ctr" anchorCtr="1"/>
          <a:lstStyle/>
          <a:p>
            <a:pPr marL="0" indent="0">
              <a:buNone/>
            </a:pPr>
            <a:r>
              <a:rPr lang="en-US" dirty="0" err="1" smtClean="0">
                <a:solidFill>
                  <a:schemeClr val="bg1"/>
                </a:solidFill>
              </a:rPr>
              <a:t>NoOps</a:t>
            </a:r>
            <a:r>
              <a:rPr lang="en-US" dirty="0" smtClean="0">
                <a:solidFill>
                  <a:schemeClr val="bg1"/>
                </a:solidFill>
              </a:rPr>
              <a:t> == No Operations</a:t>
            </a:r>
            <a:endParaRPr lang="en-US" dirty="0">
              <a:solidFill>
                <a:schemeClr val="bg1"/>
              </a:solidFill>
            </a:endParaRPr>
          </a:p>
        </p:txBody>
      </p:sp>
    </p:spTree>
    <p:extLst>
      <p:ext uri="{BB962C8B-B14F-4D97-AF65-F5344CB8AC3E}">
        <p14:creationId xmlns:p14="http://schemas.microsoft.com/office/powerpoint/2010/main" val="1891272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HugOps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811"/>
            <a:ext cx="9144000" cy="5789911"/>
          </a:xfrm>
          <a:prstGeom prst="rect">
            <a:avLst/>
          </a:prstGeom>
        </p:spPr>
      </p:pic>
    </p:spTree>
    <p:extLst>
      <p:ext uri="{BB962C8B-B14F-4D97-AF65-F5344CB8AC3E}">
        <p14:creationId xmlns:p14="http://schemas.microsoft.com/office/powerpoint/2010/main" val="1104668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Stack Developers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19981"/>
            <a:ext cx="8229600" cy="5486401"/>
          </a:xfrm>
        </p:spPr>
      </p:pic>
    </p:spTree>
    <p:extLst>
      <p:ext uri="{BB962C8B-B14F-4D97-AF65-F5344CB8AC3E}">
        <p14:creationId xmlns:p14="http://schemas.microsoft.com/office/powerpoint/2010/main" val="837934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01167"/>
            <a:ext cx="9143999" cy="646331"/>
          </a:xfrm>
          <a:prstGeom prst="rect">
            <a:avLst/>
          </a:prstGeom>
          <a:noFill/>
        </p:spPr>
        <p:txBody>
          <a:bodyPr wrap="square" rtlCol="0" anchor="ctr" anchorCtr="1">
            <a:spAutoFit/>
          </a:bodyPr>
          <a:lstStyle/>
          <a:p>
            <a:r>
              <a:rPr lang="en-US" sz="3600" dirty="0" smtClean="0"/>
              <a:t>How You Can Start</a:t>
            </a:r>
          </a:p>
        </p:txBody>
      </p:sp>
    </p:spTree>
    <p:extLst>
      <p:ext uri="{BB962C8B-B14F-4D97-AF65-F5344CB8AC3E}">
        <p14:creationId xmlns:p14="http://schemas.microsoft.com/office/powerpoint/2010/main" val="582768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Technical Blogs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31196"/>
            <a:ext cx="2825221" cy="251091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517" y="4091740"/>
            <a:ext cx="5461000" cy="2540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566" y="1600200"/>
            <a:ext cx="5176434" cy="20705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9217" y="3554277"/>
            <a:ext cx="3205566" cy="160278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946" y="5040530"/>
            <a:ext cx="4076054" cy="1106649"/>
          </a:xfrm>
          <a:prstGeom prst="rect">
            <a:avLst/>
          </a:prstGeom>
        </p:spPr>
      </p:pic>
    </p:spTree>
    <p:extLst>
      <p:ext uri="{BB962C8B-B14F-4D97-AF65-F5344CB8AC3E}">
        <p14:creationId xmlns:p14="http://schemas.microsoft.com/office/powerpoint/2010/main" val="803700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Phoenix Project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5708" y="1163592"/>
            <a:ext cx="3812583" cy="5694408"/>
          </a:xfrm>
        </p:spPr>
      </p:pic>
    </p:spTree>
    <p:extLst>
      <p:ext uri="{BB962C8B-B14F-4D97-AF65-F5344CB8AC3E}">
        <p14:creationId xmlns:p14="http://schemas.microsoft.com/office/powerpoint/2010/main" val="1370831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Configuration Management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0967" y="1283266"/>
            <a:ext cx="5286262" cy="5286262"/>
          </a:xfrm>
        </p:spPr>
      </p:pic>
    </p:spTree>
    <p:extLst>
      <p:ext uri="{BB962C8B-B14F-4D97-AF65-F5344CB8AC3E}">
        <p14:creationId xmlns:p14="http://schemas.microsoft.com/office/powerpoint/2010/main" val="303861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 to </a:t>
            </a:r>
            <a:r>
              <a:rPr lang="en-US" dirty="0" smtClean="0"/>
              <a:t>Program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1790" y="1417638"/>
            <a:ext cx="5312959" cy="5312959"/>
          </a:xfrm>
        </p:spPr>
      </p:pic>
    </p:spTree>
    <p:extLst>
      <p:ext uri="{BB962C8B-B14F-4D97-AF65-F5344CB8AC3E}">
        <p14:creationId xmlns:p14="http://schemas.microsoft.com/office/powerpoint/2010/main" val="76154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77" y="3171816"/>
            <a:ext cx="8406340" cy="523220"/>
          </a:xfrm>
          <a:prstGeom prst="rect">
            <a:avLst/>
          </a:prstGeom>
          <a:noFill/>
        </p:spPr>
        <p:txBody>
          <a:bodyPr wrap="none" rtlCol="0">
            <a:spAutoFit/>
          </a:bodyPr>
          <a:lstStyle/>
          <a:p>
            <a:r>
              <a:rPr lang="en-US" sz="2800" dirty="0" smtClean="0"/>
              <a:t>Who here has participated in building out a data center?</a:t>
            </a:r>
            <a:endParaRPr lang="en-US" sz="2800" dirty="0"/>
          </a:p>
        </p:txBody>
      </p:sp>
      <p:sp>
        <p:nvSpPr>
          <p:cNvPr id="3" name="TextBox 2"/>
          <p:cNvSpPr txBox="1"/>
          <p:nvPr/>
        </p:nvSpPr>
        <p:spPr>
          <a:xfrm>
            <a:off x="371478" y="4324028"/>
            <a:ext cx="8406340" cy="646331"/>
          </a:xfrm>
          <a:prstGeom prst="rect">
            <a:avLst/>
          </a:prstGeom>
          <a:noFill/>
        </p:spPr>
        <p:txBody>
          <a:bodyPr wrap="square" rtlCol="0" anchor="ctr" anchorCtr="1">
            <a:spAutoFit/>
          </a:bodyPr>
          <a:lstStyle/>
          <a:p>
            <a:pPr algn="ctr"/>
            <a:r>
              <a:rPr lang="en-US" dirty="0" smtClean="0"/>
              <a:t>I think we can agree that, in general, building out a data center is time consuming, expensive, and difficult.</a:t>
            </a:r>
            <a:endParaRPr lang="en-US" dirty="0"/>
          </a:p>
        </p:txBody>
      </p:sp>
    </p:spTree>
    <p:extLst>
      <p:ext uri="{BB962C8B-B14F-4D97-AF65-F5344CB8AC3E}">
        <p14:creationId xmlns:p14="http://schemas.microsoft.com/office/powerpoint/2010/main" val="1861200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 to Program: Bash, Python and Java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634" y="1600200"/>
            <a:ext cx="6876732" cy="4525963"/>
          </a:xfrm>
        </p:spPr>
      </p:pic>
    </p:spTree>
    <p:extLst>
      <p:ext uri="{BB962C8B-B14F-4D97-AF65-F5344CB8AC3E}">
        <p14:creationId xmlns:p14="http://schemas.microsoft.com/office/powerpoint/2010/main" val="550858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 to Program: Bash, Python and Java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2100" y="5762738"/>
            <a:ext cx="3314700" cy="6096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57" y="3235438"/>
            <a:ext cx="4305300" cy="3136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600" y="3849914"/>
            <a:ext cx="1917700" cy="647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0657" y="1666138"/>
            <a:ext cx="1917700" cy="6604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9629" y="1317738"/>
            <a:ext cx="1917700" cy="1917700"/>
          </a:xfrm>
          <a:prstGeom prst="rect">
            <a:avLst/>
          </a:prstGeom>
        </p:spPr>
      </p:pic>
    </p:spTree>
    <p:extLst>
      <p:ext uri="{BB962C8B-B14F-4D97-AF65-F5344CB8AC3E}">
        <p14:creationId xmlns:p14="http://schemas.microsoft.com/office/powerpoint/2010/main" val="502707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Git</a:t>
            </a:r>
            <a:r>
              <a:rPr lang="en-US" dirty="0" smtClean="0"/>
              <a:t> for Source Code Control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8240" y="3886200"/>
            <a:ext cx="5080000"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0" y="1444170"/>
            <a:ext cx="2782957" cy="2782957"/>
          </a:xfrm>
          <a:prstGeom prst="rect">
            <a:avLst/>
          </a:prstGeom>
        </p:spPr>
      </p:pic>
    </p:spTree>
    <p:extLst>
      <p:ext uri="{BB962C8B-B14F-4D97-AF65-F5344CB8AC3E}">
        <p14:creationId xmlns:p14="http://schemas.microsoft.com/office/powerpoint/2010/main" val="1043947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AWS Using Free Tier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1544527"/>
            <a:ext cx="7112000" cy="2286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36" y="3776773"/>
            <a:ext cx="4622800" cy="144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088" y="3775814"/>
            <a:ext cx="4445000" cy="1600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986" y="4880429"/>
            <a:ext cx="4864100" cy="1536700"/>
          </a:xfrm>
          <a:prstGeom prst="rect">
            <a:avLst/>
          </a:prstGeom>
        </p:spPr>
      </p:pic>
    </p:spTree>
    <p:extLst>
      <p:ext uri="{BB962C8B-B14F-4D97-AF65-F5344CB8AC3E}">
        <p14:creationId xmlns:p14="http://schemas.microsoft.com/office/powerpoint/2010/main" val="1164061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AWS Using Free Tier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1544527"/>
            <a:ext cx="7112000" cy="2286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36" y="3776773"/>
            <a:ext cx="4622800" cy="144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088" y="3775814"/>
            <a:ext cx="4445000" cy="1600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986" y="4880429"/>
            <a:ext cx="4864100" cy="15367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9813" y="4408721"/>
            <a:ext cx="3228183" cy="2105337"/>
          </a:xfrm>
          <a:prstGeom prst="rect">
            <a:avLst/>
          </a:prstGeom>
        </p:spPr>
      </p:pic>
    </p:spTree>
    <p:extLst>
      <p:ext uri="{BB962C8B-B14F-4D97-AF65-F5344CB8AC3E}">
        <p14:creationId xmlns:p14="http://schemas.microsoft.com/office/powerpoint/2010/main" val="1657946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Automate Something Today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7486" y="2072480"/>
            <a:ext cx="7096800" cy="4708935"/>
          </a:xfrm>
        </p:spPr>
      </p:pic>
    </p:spTree>
    <p:extLst>
      <p:ext uri="{BB962C8B-B14F-4D97-AF65-F5344CB8AC3E}">
        <p14:creationId xmlns:p14="http://schemas.microsoft.com/office/powerpoint/2010/main" val="527709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via CI/CD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39828"/>
            <a:ext cx="8229600" cy="2646706"/>
          </a:xfrm>
        </p:spPr>
      </p:pic>
    </p:spTree>
    <p:extLst>
      <p:ext uri="{BB962C8B-B14F-4D97-AF65-F5344CB8AC3E}">
        <p14:creationId xmlns:p14="http://schemas.microsoft.com/office/powerpoint/2010/main" val="159926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844" y="2736502"/>
            <a:ext cx="4188312" cy="369332"/>
          </a:xfrm>
          <a:prstGeom prst="rect">
            <a:avLst/>
          </a:prstGeom>
          <a:noFill/>
        </p:spPr>
        <p:txBody>
          <a:bodyPr wrap="none" rtlCol="0">
            <a:normAutofit/>
          </a:bodyPr>
          <a:lstStyle/>
          <a:p>
            <a:endParaRPr lang="en-US" dirty="0"/>
          </a:p>
        </p:txBody>
      </p:sp>
      <p:sp>
        <p:nvSpPr>
          <p:cNvPr id="3" name="TextBox 2"/>
          <p:cNvSpPr txBox="1"/>
          <p:nvPr/>
        </p:nvSpPr>
        <p:spPr>
          <a:xfrm>
            <a:off x="2708829" y="3105834"/>
            <a:ext cx="3726341" cy="646331"/>
          </a:xfrm>
          <a:prstGeom prst="rect">
            <a:avLst/>
          </a:prstGeom>
          <a:noFill/>
        </p:spPr>
        <p:txBody>
          <a:bodyPr wrap="none" rtlCol="0">
            <a:spAutoFit/>
          </a:bodyPr>
          <a:lstStyle/>
          <a:p>
            <a:r>
              <a:rPr lang="en-US" sz="3600" dirty="0" smtClean="0"/>
              <a:t>What is the Cloud?</a:t>
            </a:r>
            <a:endParaRPr lang="en-US" sz="3600" dirty="0"/>
          </a:p>
        </p:txBody>
      </p:sp>
    </p:spTree>
    <p:extLst>
      <p:ext uri="{BB962C8B-B14F-4D97-AF65-F5344CB8AC3E}">
        <p14:creationId xmlns:p14="http://schemas.microsoft.com/office/powerpoint/2010/main" val="64037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txBody>
          <a:bodyPr>
            <a:normAutofit/>
          </a:bodyPr>
          <a:lstStyle/>
          <a:p>
            <a:r>
              <a:rPr lang="en-US" sz="2400" dirty="0"/>
              <a:t>The NIST Definition of Cloud Computing (SP </a:t>
            </a:r>
            <a:r>
              <a:rPr lang="en-US" sz="2400" dirty="0" smtClean="0"/>
              <a:t>800-145) Essentials</a:t>
            </a:r>
            <a:endParaRPr lang="en-US" sz="2400" dirty="0"/>
          </a:p>
        </p:txBody>
      </p:sp>
      <p:sp>
        <p:nvSpPr>
          <p:cNvPr id="3" name="Vertical Text Placeholder 2"/>
          <p:cNvSpPr>
            <a:spLocks noGrp="1"/>
          </p:cNvSpPr>
          <p:nvPr>
            <p:ph type="body" orient="vert" idx="1"/>
          </p:nvPr>
        </p:nvSpPr>
        <p:spPr>
          <a:xfrm>
            <a:off x="0" y="857250"/>
            <a:ext cx="9144000" cy="6000750"/>
          </a:xfrm>
        </p:spPr>
        <p:txBody>
          <a:bodyPr vert="horz">
            <a:noAutofit/>
          </a:bodyPr>
          <a:lstStyle/>
          <a:p>
            <a:r>
              <a:rPr lang="en-US" sz="1600" dirty="0"/>
              <a:t>On-demand self-service. A consumer can unilaterally provision computing capabilities, such as server time and network storage, as needed automatically without requiring human interaction with each service’s provider. </a:t>
            </a:r>
            <a:endParaRPr lang="en-US" sz="1600" dirty="0" smtClean="0"/>
          </a:p>
          <a:p>
            <a:r>
              <a:rPr lang="en-US" sz="1600" dirty="0" smtClean="0"/>
              <a:t>Broad </a:t>
            </a:r>
            <a:r>
              <a:rPr lang="en-US" sz="1600" dirty="0"/>
              <a:t>network access. Capabilities are available over the network and accessed through standard mechanisms that promote use by heterogeneous thin or thick client platforms (e.g., mobile phones, tablets, laptops, and workstations). </a:t>
            </a:r>
            <a:endParaRPr lang="en-US" sz="1600" dirty="0" smtClean="0"/>
          </a:p>
          <a:p>
            <a:r>
              <a:rPr lang="en-US" sz="1600" dirty="0" smtClean="0"/>
              <a:t>Resource </a:t>
            </a:r>
            <a:r>
              <a:rPr lang="en-US" sz="1600" dirty="0"/>
              <a:t>pooling. The provider’s computing resources are pooled to serve multiple consumers using a multi-tenant model, with different physical and virtual resources dynamically assigned and reassigned according to consumer demand. There is a sense of location independence in that the customer generally has no control or knowledge over the exact location of the provided resources but may be able to specify location at a higher level of abstraction (e.g., country, state, or datacenter). Examples of resources include storage, processing, memory, and network bandwidth. </a:t>
            </a:r>
            <a:endParaRPr lang="en-US" sz="1600" dirty="0" smtClean="0"/>
          </a:p>
          <a:p>
            <a:r>
              <a:rPr lang="en-US" sz="1600" dirty="0" smtClean="0"/>
              <a:t>Rapid </a:t>
            </a:r>
            <a:r>
              <a:rPr lang="en-US" sz="1600" dirty="0"/>
              <a:t>elasticity. Capabilities can be rapidly and elastically provisioned, in some cases automatically, to scale rapidly outward and inward commensurate with demand. To the consumer, the capabilities available for provisioning often appear to be unlimited and can be appropriated in any quantity at any time. </a:t>
            </a:r>
            <a:endParaRPr lang="en-US" sz="1600" dirty="0" smtClean="0"/>
          </a:p>
          <a:p>
            <a:r>
              <a:rPr lang="en-US" sz="1600" dirty="0" smtClean="0"/>
              <a:t>Measured </a:t>
            </a:r>
            <a:r>
              <a:rPr lang="en-US" sz="1600" dirty="0"/>
              <a:t>Service. Cloud systems automatically control and optimize resource use by leveraging a metering capability1 at some level of abstraction appropriate to the type of service (e.g., storage, processing, bandwidth, and active user accounts). Resource usage can be monitored, controlled, and reported, providing transparency for both the provider and consumer of the utilized service.</a:t>
            </a:r>
          </a:p>
        </p:txBody>
      </p:sp>
    </p:spTree>
    <p:extLst>
      <p:ext uri="{BB962C8B-B14F-4D97-AF65-F5344CB8AC3E}">
        <p14:creationId xmlns:p14="http://schemas.microsoft.com/office/powerpoint/2010/main" val="154614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4724" y="314315"/>
            <a:ext cx="2117980" cy="369332"/>
          </a:xfrm>
          <a:prstGeom prst="rect">
            <a:avLst/>
          </a:prstGeom>
          <a:noFill/>
        </p:spPr>
        <p:txBody>
          <a:bodyPr wrap="square" rtlCol="0">
            <a:spAutoFit/>
          </a:bodyPr>
          <a:lstStyle/>
          <a:p>
            <a:r>
              <a:rPr lang="en-US" dirty="0" smtClean="0"/>
              <a:t>De facto definition: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3657600"/>
          </a:xfrm>
          <a:prstGeom prst="rect">
            <a:avLst/>
          </a:prstGeom>
        </p:spPr>
      </p:pic>
    </p:spTree>
    <p:extLst>
      <p:ext uri="{BB962C8B-B14F-4D97-AF65-F5344CB8AC3E}">
        <p14:creationId xmlns:p14="http://schemas.microsoft.com/office/powerpoint/2010/main" val="1877696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5600"/>
            <a:ext cx="5924550" cy="6124575"/>
          </a:xfrm>
          <a:prstGeom prst="rect">
            <a:avLst/>
          </a:prstGeom>
        </p:spPr>
      </p:pic>
    </p:spTree>
    <p:extLst>
      <p:ext uri="{BB962C8B-B14F-4D97-AF65-F5344CB8AC3E}">
        <p14:creationId xmlns:p14="http://schemas.microsoft.com/office/powerpoint/2010/main" val="160965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141742"/>
          </a:xfrm>
          <a:prstGeom prst="rect">
            <a:avLst/>
          </a:prstGeom>
        </p:spPr>
      </p:pic>
    </p:spTree>
    <p:extLst>
      <p:ext uri="{BB962C8B-B14F-4D97-AF65-F5344CB8AC3E}">
        <p14:creationId xmlns:p14="http://schemas.microsoft.com/office/powerpoint/2010/main" val="1852612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8053</TotalTime>
  <Words>1648</Words>
  <Application>Microsoft Macintosh PowerPoint</Application>
  <PresentationFormat>On-screen Show (4:3)</PresentationFormat>
  <Paragraphs>141</Paragraphs>
  <Slides>46</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Calibri</vt:lpstr>
      <vt:lpstr>Arial</vt:lpstr>
      <vt:lpstr>Office Theme</vt:lpstr>
      <vt:lpstr>The Cloud, DevOps, and the Changing Face of Modern Operations</vt:lpstr>
      <vt:lpstr>PowerPoint Presentation</vt:lpstr>
      <vt:lpstr>PowerPoint Presentation</vt:lpstr>
      <vt:lpstr>PowerPoint Presentation</vt:lpstr>
      <vt:lpstr>PowerPoint Presentation</vt:lpstr>
      <vt:lpstr>The NIST Definition of Cloud Computing (SP 800-145) Essentials</vt:lpstr>
      <vt:lpstr>PowerPoint Presentation</vt:lpstr>
      <vt:lpstr>PowerPoint Presentation</vt:lpstr>
      <vt:lpstr>PowerPoint Presentation</vt:lpstr>
      <vt:lpstr>PowerPoint Presentation</vt:lpstr>
      <vt:lpstr>The NIST Definition of Cloud Computing (SP 800-145) Essentials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Breaking Down Silos</vt:lpstr>
      <vt:lpstr>Continuous Integration/Continuous Deployment</vt:lpstr>
      <vt:lpstr>Developers Carry the Pager!</vt:lpstr>
      <vt:lpstr>Infrastructure as Code</vt:lpstr>
      <vt:lpstr>Everything Fails, All the Time</vt:lpstr>
      <vt:lpstr>Pets vs. Cattle</vt:lpstr>
      <vt:lpstr>Pets vs. Cattle vs. Chickens</vt:lpstr>
      <vt:lpstr>Immutable Infrastructure</vt:lpstr>
      <vt:lpstr>Scale Out and Stateless Compute</vt:lpstr>
      <vt:lpstr>Automate All the Things!</vt:lpstr>
      <vt:lpstr>ChatOps</vt:lpstr>
      <vt:lpstr>NoOps</vt:lpstr>
      <vt:lpstr>HugOps</vt:lpstr>
      <vt:lpstr>Full Stack Developers</vt:lpstr>
      <vt:lpstr>PowerPoint Presentation</vt:lpstr>
      <vt:lpstr>Follow Technical Blogs</vt:lpstr>
      <vt:lpstr>Read the Phoenix Project</vt:lpstr>
      <vt:lpstr>Learn Configuration Management</vt:lpstr>
      <vt:lpstr>Learn to Program</vt:lpstr>
      <vt:lpstr>Learn to Program: Bash, Python and Java</vt:lpstr>
      <vt:lpstr>Learn to Program: Bash, Python and Java</vt:lpstr>
      <vt:lpstr>Use Git for Source Code Control</vt:lpstr>
      <vt:lpstr>Learn AWS Using Free Tier</vt:lpstr>
      <vt:lpstr>Learn AWS Using Free Tier</vt:lpstr>
      <vt:lpstr>Automate Something Today</vt:lpstr>
      <vt:lpstr>Publish via CI/CD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Networking</dc:title>
  <dc:creator>Cowell, Andrew</dc:creator>
  <cp:lastModifiedBy>Cowell, Andrew</cp:lastModifiedBy>
  <cp:revision>113</cp:revision>
  <dcterms:created xsi:type="dcterms:W3CDTF">2014-03-01T16:48:05Z</dcterms:created>
  <dcterms:modified xsi:type="dcterms:W3CDTF">2016-01-05T18:43:33Z</dcterms:modified>
</cp:coreProperties>
</file>