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Lst>
  <p:sldSz cy="5143500" cx="9144000"/>
  <p:notesSz cx="6858000" cy="9144000"/>
  <p:embeddedFontLst>
    <p:embeddedFont>
      <p:font typeface="PT Sans Narrow"/>
      <p:regular r:id="rId63"/>
      <p:bold r:id="rId64"/>
    </p:embeddedFont>
    <p:embeddedFont>
      <p:font typeface="Open Sans"/>
      <p:regular r:id="rId65"/>
      <p:bold r:id="rId66"/>
      <p:italic r:id="rId67"/>
      <p:boldItalic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font" Target="fonts/PTSansNarrow-bold.fntdata"/><Relationship Id="rId63" Type="http://schemas.openxmlformats.org/officeDocument/2006/relationships/font" Target="fonts/PTSansNarrow-regular.fntdata"/><Relationship Id="rId22" Type="http://schemas.openxmlformats.org/officeDocument/2006/relationships/slide" Target="slides/slide18.xml"/><Relationship Id="rId66" Type="http://schemas.openxmlformats.org/officeDocument/2006/relationships/font" Target="fonts/OpenSans-bold.fntdata"/><Relationship Id="rId21" Type="http://schemas.openxmlformats.org/officeDocument/2006/relationships/slide" Target="slides/slide17.xml"/><Relationship Id="rId65" Type="http://schemas.openxmlformats.org/officeDocument/2006/relationships/font" Target="fonts/OpenSans-regular.fntdata"/><Relationship Id="rId24" Type="http://schemas.openxmlformats.org/officeDocument/2006/relationships/slide" Target="slides/slide20.xml"/><Relationship Id="rId68" Type="http://schemas.openxmlformats.org/officeDocument/2006/relationships/font" Target="fonts/OpenSans-boldItalic.fntdata"/><Relationship Id="rId23" Type="http://schemas.openxmlformats.org/officeDocument/2006/relationships/slide" Target="slides/slide19.xml"/><Relationship Id="rId67" Type="http://schemas.openxmlformats.org/officeDocument/2006/relationships/font" Target="fonts/OpenSans-italic.fntdata"/><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Kanban_(development)" TargetMode="External"/><Relationship Id="rId3" Type="http://schemas.openxmlformats.org/officeDocument/2006/relationships/hyperlink" Target="https://en.wikipedia.org/wiki/Scrum_(software_development)"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03a070901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03a070901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However, you can also change permissions levels on a per-project basis for more granularity of control.</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dc39f18bb_0_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dc39f18bb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dc39f18bb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dc39f18bb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GitLab folks like to speak of Software as a Discussion. An issue is anything that seems relevant to the project and that someone believes needs to be addressed. It could be problem, a suggestion for a different approach, a proposal for a new feature or service. Start with an issue, that is by searching the open issues, and if you can’t find your already listed, create an issue.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dc39f18bb_0_3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dc39f18bb_0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Sub-elements of issues include: assignee, time-tracking — offer time estimates, as well update time spent, labels for categorizing the features, relative weight of importance, for further prioritizing tasks, and number of participants. Issues can be updated with comments for further documentation.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dc39f18bb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dc39f18bb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highlight>
                  <a:srgbClr val="FFFFFF"/>
                </a:highlight>
              </a:rPr>
              <a:t>The GitLab Issue Board is a software project management tool used to plan, organize, and visualize a workflow for a feature or product release. It can be seen like a light version of a </a:t>
            </a:r>
            <a:r>
              <a:rPr lang="en" sz="1200" u="sng">
                <a:solidFill>
                  <a:srgbClr val="3084BB"/>
                </a:solidFill>
                <a:highlight>
                  <a:srgbClr val="FFFFFF"/>
                </a:highlight>
                <a:hlinkClick r:id="rId2">
                  <a:extLst>
                    <a:ext uri="{A12FA001-AC4F-418D-AE19-62706E023703}">
                      <ahyp:hlinkClr val="tx"/>
                    </a:ext>
                  </a:extLst>
                </a:hlinkClick>
              </a:rPr>
              <a:t>Kanban</a:t>
            </a:r>
            <a:r>
              <a:rPr lang="en" sz="1200">
                <a:solidFill>
                  <a:schemeClr val="dk1"/>
                </a:solidFill>
                <a:highlight>
                  <a:srgbClr val="FFFFFF"/>
                </a:highlight>
              </a:rPr>
              <a:t> or a </a:t>
            </a:r>
            <a:r>
              <a:rPr lang="en" sz="1200" u="sng">
                <a:solidFill>
                  <a:srgbClr val="3084BB"/>
                </a:solidFill>
                <a:highlight>
                  <a:srgbClr val="FFFFFF"/>
                </a:highlight>
                <a:hlinkClick r:id="rId3">
                  <a:extLst>
                    <a:ext uri="{A12FA001-AC4F-418D-AE19-62706E023703}">
                      <ahyp:hlinkClr val="tx"/>
                    </a:ext>
                  </a:extLst>
                </a:hlinkClick>
              </a:rPr>
              <a:t>Scrum</a:t>
            </a:r>
            <a:r>
              <a:rPr lang="en" sz="1200">
                <a:solidFill>
                  <a:schemeClr val="dk1"/>
                </a:solidFill>
                <a:highlight>
                  <a:srgbClr val="FFFFFF"/>
                </a:highlight>
              </a:rPr>
              <a:t> board. </a:t>
            </a:r>
            <a:r>
              <a:rPr lang="en" sz="1050">
                <a:solidFill>
                  <a:schemeClr val="dk1"/>
                </a:solidFill>
                <a:highlight>
                  <a:srgbClr val="FFFFFF"/>
                </a:highlight>
              </a:rPr>
              <a:t>It represents a different view for your issues. It can have multiple lists with each list consisting of issues represented by cards.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dc39f18bb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dc39f18bb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hone in on what what the categories of issues you’d like to address.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dc39f18bb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dc39f18bb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7500"/>
              </a:lnSpc>
              <a:spcBef>
                <a:spcPts val="1500"/>
              </a:spcBef>
              <a:spcAft>
                <a:spcPts val="0"/>
              </a:spcAft>
              <a:buClr>
                <a:schemeClr val="dk1"/>
              </a:buClr>
              <a:buSzPts val="1100"/>
              <a:buFont typeface="Arial"/>
              <a:buNone/>
            </a:pPr>
            <a:r>
              <a:rPr lang="en" sz="1200">
                <a:solidFill>
                  <a:schemeClr val="dk1"/>
                </a:solidFill>
              </a:rPr>
              <a:t>Helps you see where you should spend your time and take some action, or what requires monitoring. Helps avoid piles of e-mail notifications. Todos is a chronological list of to-dos that are waiting for your input, all in a simple dashboard.</a:t>
            </a:r>
            <a:endParaRPr sz="1200">
              <a:solidFill>
                <a:schemeClr val="dk1"/>
              </a:solidFill>
            </a:endParaRPr>
          </a:p>
          <a:p>
            <a:pPr indent="0" lvl="0" marL="0" rtl="0" algn="l">
              <a:spcBef>
                <a:spcPts val="150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03a070901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03a070901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03a070901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03a070901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7500"/>
              </a:lnSpc>
              <a:spcBef>
                <a:spcPts val="1500"/>
              </a:spcBef>
              <a:spcAft>
                <a:spcPts val="0"/>
              </a:spcAft>
              <a:buClr>
                <a:schemeClr val="dk1"/>
              </a:buClr>
              <a:buSzPts val="1100"/>
              <a:buFont typeface="Arial"/>
              <a:buNone/>
            </a:pPr>
            <a:r>
              <a:rPr lang="en" sz="1200">
                <a:solidFill>
                  <a:schemeClr val="dk1"/>
                </a:solidFill>
              </a:rPr>
              <a:t>Project services allow you to integrate GitLab with other applications. They are a bit like plugins in that they allow a lot of freedom in adding functionality to GitLab.</a:t>
            </a:r>
            <a:endParaRPr sz="1200">
              <a:solidFill>
                <a:schemeClr val="dk1"/>
              </a:solidFill>
            </a:endParaRPr>
          </a:p>
          <a:p>
            <a:pPr indent="0" lvl="0" marL="0" rtl="0" algn="l">
              <a:lnSpc>
                <a:spcPct val="115000"/>
              </a:lnSpc>
              <a:spcBef>
                <a:spcPts val="150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d703fd5c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d703fd5c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GitLab runners for monitoring your automation, and use it to build ad-hoc monitoring systems. (e.g., certificate checking).</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dc39f18bb_0_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dc39f18bb_0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098881313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3098881313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f4884c1bd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f4884c1bd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It’s not wrong; it’s probably better than rsync’d tarballs, but why not reduce your interaction to just one system? What if someone forgets to commit a change?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e3519480a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e3519480a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f4884c1bd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f4884c1bd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But how do we manage this? How do GitLab and servers interact?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2c754d93c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32c754d93c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Assign ssh to projects rather than people.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f4884c1bd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f4884c1bd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e3519480a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e3519480a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But how do you know when you do a git pull. And what if you want to do new stuff? Like stop the service, and add some new stuff. You could write something that would check, etc.</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2fd7c6b53_1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32fd7c6b53_1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But how do you know if this has been successful? What if you want to do more? And if it fails, where and how?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2fd7c6b53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32fd7c6b53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(of configs)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f4884c1bd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f4884c1bd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0d4718fbd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0d4718fbd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0d4718fb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30d4718fb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0d4718fbd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30d4718fbd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2fd7c6b53_1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32fd7c6b53_1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2fd7c6b53_1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32fd7c6b53_1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0d4718fbd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30d4718fbd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2fd7c6b53_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32fd7c6b53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2fd7c6b53_1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32fd7c6b53_1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32fd7c6b53_1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32fd7c6b53_1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2fd7c6b53_1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32fd7c6b53_1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2fd7c6b53_1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32fd7c6b53_1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d6df954a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d6df954a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GitLab? Besides being a company in San Francisco, it’s a product that bundles together git, the open-source version control software created by Linus Torvalds, a set of tools that help you collaboratively create, version, test, and manage your work all via a web browser.</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098881313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3098881313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0d4718fbd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30d4718fbd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Augmenting your infrastructure orchestration</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2fd7c6b53_1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32fd7c6b53_1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30d4718fbd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30d4718fbd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0d4718fbd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30d4718fbd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03a070901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203a070901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f4884c1bd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2f4884c1bd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GitLab is built on an open core model. That means there are two versions of GitLab: Community Edition and Enterprise Edition.</a:t>
            </a:r>
            <a:endParaRPr/>
          </a:p>
          <a:p>
            <a:pPr indent="0" lvl="0" marL="0" rtl="0" algn="l">
              <a:spcBef>
                <a:spcPts val="0"/>
              </a:spcBef>
              <a:spcAft>
                <a:spcPts val="0"/>
              </a:spcAft>
              <a:buNone/>
            </a:pPr>
            <a:r>
              <a:rPr lang="en"/>
              <a:t>GitLab Community Edition is open source, with an MIT Expat license. GitLab Enterprise Edition is built on top of Community Edition: it uses the same </a:t>
            </a:r>
            <a:r>
              <a:rPr i="1" lang="en"/>
              <a:t>core</a:t>
            </a:r>
            <a:r>
              <a:rPr lang="en"/>
              <a:t>, but adds additional features and functionality on top of that. This is under a proprietary license.</a:t>
            </a:r>
            <a:endParaRPr/>
          </a:p>
          <a:p>
            <a:pPr indent="0" lvl="0" marL="0" rtl="0" algn="l">
              <a:spcBef>
                <a:spcPts val="0"/>
              </a:spcBef>
              <a:spcAft>
                <a:spcPts val="0"/>
              </a:spcAft>
              <a:buNone/>
            </a:pPr>
            <a:r>
              <a:rPr lang="en"/>
              <a:t>For both versions: All javascript code in GitLab is open source. All javascript code written by GitLab is under the same MIT license.</a:t>
            </a:r>
            <a:endParaRPr/>
          </a:p>
          <a:p>
            <a:pPr indent="0" lvl="0" marL="0" rtl="0" algn="l">
              <a:spcBef>
                <a:spcPts val="0"/>
              </a:spcBef>
              <a:spcAft>
                <a:spcPts val="0"/>
              </a:spcAft>
              <a:buNone/>
            </a:pPr>
            <a:r>
              <a:rPr lang="en"/>
              <a:t>GitLab is built on an open core model. That means there are two versions of GitLab: Community Edition and Enterprise Edition.</a:t>
            </a:r>
            <a:br>
              <a:rPr lang="en"/>
            </a:br>
            <a:br>
              <a:rPr lang="en"/>
            </a:br>
            <a:r>
              <a:rPr lang="en"/>
              <a:t>GitLab Community Edition is open source, with an MIT Expat license. GitLab Enterprise Edition is built on top of Community Edition: it uses the same core, but adds additional features and functionality on top of that. This is under a proprietary license.</a:t>
            </a:r>
            <a:br>
              <a:rPr lang="en"/>
            </a:br>
            <a:br>
              <a:rPr lang="en"/>
            </a:br>
            <a:r>
              <a:rPr lang="en"/>
              <a:t>For both versions: All javascript code in GitLab is open source. All javascript code written by GitLab is under the same MIT license.</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30d4718fbd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30d4718fbd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03a070901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203a070901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03a070901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203a070901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d6df954a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d6df954a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You’ve probably heard of GitHub. It’s another company that does something similar. But this diagram is to try to convey the relationship between git, VCS, and some of its commercial implementations.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03a070901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203a070901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03a070901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203a070901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03a070901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203a070901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03a070901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203a070901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03a070901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203a070901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03a070901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203a070901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03a070901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203a070901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03a070901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203a070901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203a070901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203a070901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09888131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09888131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dc39f18bb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dc39f18bb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isn’t meat of talk, but this has made GitLab stand out.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dc39f18bb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dc39f18bb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dc39f18bb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dc39f18bb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Can set permission levels for members in each group, that then apply to all projects within that group.</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6.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 Id="rId3" Type="http://schemas.openxmlformats.org/officeDocument/2006/relationships/image" Target="../media/image2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3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GitLab Is For Admins, Too!</a:t>
            </a:r>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Ben Taylor</a:t>
            </a:r>
            <a:br>
              <a:rPr lang="en"/>
            </a:br>
            <a:r>
              <a:rPr lang="en"/>
              <a:t>R&amp;D Systems Engineering, ORNL</a:t>
            </a:r>
            <a:endParaRPr/>
          </a:p>
          <a:p>
            <a:pPr indent="0" lvl="0" marL="0" rtl="0" algn="ctr">
              <a:spcBef>
                <a:spcPts val="0"/>
              </a:spcBef>
              <a:spcAft>
                <a:spcPts val="0"/>
              </a:spcAft>
              <a:buNone/>
            </a:pPr>
            <a:r>
              <a:rPr lang="en"/>
              <a:t>taylorba@ornl.gov</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22"/>
          <p:cNvPicPr preferRelativeResize="0"/>
          <p:nvPr/>
        </p:nvPicPr>
        <p:blipFill>
          <a:blip r:embed="rId3">
            <a:alphaModFix/>
          </a:blip>
          <a:stretch>
            <a:fillRect/>
          </a:stretch>
        </p:blipFill>
        <p:spPr>
          <a:xfrm>
            <a:off x="1336563" y="908400"/>
            <a:ext cx="6470874" cy="1773475"/>
          </a:xfrm>
          <a:prstGeom prst="rect">
            <a:avLst/>
          </a:prstGeom>
          <a:noFill/>
          <a:ln>
            <a:noFill/>
          </a:ln>
        </p:spPr>
      </p:pic>
      <p:pic>
        <p:nvPicPr>
          <p:cNvPr id="125" name="Google Shape;125;p22"/>
          <p:cNvPicPr preferRelativeResize="0"/>
          <p:nvPr/>
        </p:nvPicPr>
        <p:blipFill>
          <a:blip r:embed="rId4">
            <a:alphaModFix/>
          </a:blip>
          <a:stretch>
            <a:fillRect/>
          </a:stretch>
        </p:blipFill>
        <p:spPr>
          <a:xfrm>
            <a:off x="1407463" y="2681875"/>
            <a:ext cx="6329073" cy="2050100"/>
          </a:xfrm>
          <a:prstGeom prst="rect">
            <a:avLst/>
          </a:prstGeom>
          <a:noFill/>
          <a:ln>
            <a:noFill/>
          </a:ln>
        </p:spPr>
      </p:pic>
      <p:sp>
        <p:nvSpPr>
          <p:cNvPr id="126" name="Google Shape;126;p22"/>
          <p:cNvSpPr txBox="1"/>
          <p:nvPr>
            <p:ph idx="4294967295" type="title"/>
          </p:nvPr>
        </p:nvSpPr>
        <p:spPr>
          <a:xfrm>
            <a:off x="311700" y="2642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User Roles: Projects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User Roles: Projects, cont’d</a:t>
            </a:r>
            <a:endParaRPr/>
          </a:p>
        </p:txBody>
      </p:sp>
      <p:pic>
        <p:nvPicPr>
          <p:cNvPr id="132" name="Google Shape;132;p23"/>
          <p:cNvPicPr preferRelativeResize="0"/>
          <p:nvPr/>
        </p:nvPicPr>
        <p:blipFill>
          <a:blip r:embed="rId3">
            <a:alphaModFix/>
          </a:blip>
          <a:stretch>
            <a:fillRect/>
          </a:stretch>
        </p:blipFill>
        <p:spPr>
          <a:xfrm>
            <a:off x="152400" y="1170125"/>
            <a:ext cx="4732024" cy="3820975"/>
          </a:xfrm>
          <a:prstGeom prst="rect">
            <a:avLst/>
          </a:prstGeom>
          <a:noFill/>
          <a:ln>
            <a:noFill/>
          </a:ln>
        </p:spPr>
      </p:pic>
      <p:pic>
        <p:nvPicPr>
          <p:cNvPr id="133" name="Google Shape;133;p23"/>
          <p:cNvPicPr preferRelativeResize="0"/>
          <p:nvPr/>
        </p:nvPicPr>
        <p:blipFill>
          <a:blip r:embed="rId4">
            <a:alphaModFix/>
          </a:blip>
          <a:stretch>
            <a:fillRect/>
          </a:stretch>
        </p:blipFill>
        <p:spPr>
          <a:xfrm>
            <a:off x="5010899" y="1921575"/>
            <a:ext cx="3954775" cy="2960161"/>
          </a:xfrm>
          <a:prstGeom prst="rect">
            <a:avLst/>
          </a:prstGeom>
          <a:noFill/>
          <a:ln>
            <a:noFill/>
          </a:ln>
        </p:spPr>
      </p:pic>
      <p:pic>
        <p:nvPicPr>
          <p:cNvPr id="134" name="Google Shape;134;p23"/>
          <p:cNvPicPr preferRelativeResize="0"/>
          <p:nvPr/>
        </p:nvPicPr>
        <p:blipFill>
          <a:blip r:embed="rId5">
            <a:alphaModFix/>
          </a:blip>
          <a:stretch>
            <a:fillRect/>
          </a:stretch>
        </p:blipFill>
        <p:spPr>
          <a:xfrm>
            <a:off x="6797498" y="1713600"/>
            <a:ext cx="2129325" cy="140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24"/>
          <p:cNvPicPr preferRelativeResize="0"/>
          <p:nvPr/>
        </p:nvPicPr>
        <p:blipFill>
          <a:blip r:embed="rId3">
            <a:alphaModFix/>
          </a:blip>
          <a:stretch>
            <a:fillRect/>
          </a:stretch>
        </p:blipFill>
        <p:spPr>
          <a:xfrm>
            <a:off x="1459837" y="1224325"/>
            <a:ext cx="6224326" cy="3559501"/>
          </a:xfrm>
          <a:prstGeom prst="rect">
            <a:avLst/>
          </a:prstGeom>
          <a:noFill/>
          <a:ln>
            <a:noFill/>
          </a:ln>
        </p:spPr>
      </p:pic>
      <p:sp>
        <p:nvSpPr>
          <p:cNvPr id="140" name="Google Shape;140;p2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GitLab Issue Tracking</a:t>
            </a:r>
            <a:endParaRPr/>
          </a:p>
        </p:txBody>
      </p:sp>
      <p:sp>
        <p:nvSpPr>
          <p:cNvPr id="141" name="Google Shape;141;p24"/>
          <p:cNvSpPr/>
          <p:nvPr/>
        </p:nvSpPr>
        <p:spPr>
          <a:xfrm>
            <a:off x="2279450" y="1383175"/>
            <a:ext cx="1768500" cy="154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GitLab Issue Tracking, cont’d</a:t>
            </a:r>
            <a:endParaRPr/>
          </a:p>
        </p:txBody>
      </p:sp>
      <p:pic>
        <p:nvPicPr>
          <p:cNvPr id="147" name="Google Shape;147;p25"/>
          <p:cNvPicPr preferRelativeResize="0"/>
          <p:nvPr/>
        </p:nvPicPr>
        <p:blipFill>
          <a:blip r:embed="rId3">
            <a:alphaModFix/>
          </a:blip>
          <a:stretch>
            <a:fillRect/>
          </a:stretch>
        </p:blipFill>
        <p:spPr>
          <a:xfrm>
            <a:off x="1231214" y="1170125"/>
            <a:ext cx="6681572" cy="3820976"/>
          </a:xfrm>
          <a:prstGeom prst="rect">
            <a:avLst/>
          </a:prstGeom>
          <a:noFill/>
          <a:ln>
            <a:noFill/>
          </a:ln>
        </p:spPr>
      </p:pic>
      <p:sp>
        <p:nvSpPr>
          <p:cNvPr id="148" name="Google Shape;148;p25"/>
          <p:cNvSpPr/>
          <p:nvPr/>
        </p:nvSpPr>
        <p:spPr>
          <a:xfrm>
            <a:off x="1815375" y="1318725"/>
            <a:ext cx="2335500" cy="154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GitLab Issue Board</a:t>
            </a:r>
            <a:endParaRPr/>
          </a:p>
        </p:txBody>
      </p:sp>
      <p:pic>
        <p:nvPicPr>
          <p:cNvPr id="154" name="Google Shape;154;p26"/>
          <p:cNvPicPr preferRelativeResize="0"/>
          <p:nvPr/>
        </p:nvPicPr>
        <p:blipFill>
          <a:blip r:embed="rId3">
            <a:alphaModFix/>
          </a:blip>
          <a:stretch>
            <a:fillRect/>
          </a:stretch>
        </p:blipFill>
        <p:spPr>
          <a:xfrm>
            <a:off x="1231214" y="1170125"/>
            <a:ext cx="6681572" cy="3820976"/>
          </a:xfrm>
          <a:prstGeom prst="rect">
            <a:avLst/>
          </a:prstGeom>
          <a:noFill/>
          <a:ln>
            <a:noFill/>
          </a:ln>
        </p:spPr>
      </p:pic>
      <p:sp>
        <p:nvSpPr>
          <p:cNvPr id="155" name="Google Shape;155;p26"/>
          <p:cNvSpPr/>
          <p:nvPr/>
        </p:nvSpPr>
        <p:spPr>
          <a:xfrm>
            <a:off x="2124750" y="1344500"/>
            <a:ext cx="1910100" cy="154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GitLab Issue Board: Label Filters</a:t>
            </a:r>
            <a:endParaRPr/>
          </a:p>
        </p:txBody>
      </p:sp>
      <p:pic>
        <p:nvPicPr>
          <p:cNvPr id="161" name="Google Shape;161;p27"/>
          <p:cNvPicPr preferRelativeResize="0"/>
          <p:nvPr/>
        </p:nvPicPr>
        <p:blipFill>
          <a:blip r:embed="rId3">
            <a:alphaModFix/>
          </a:blip>
          <a:stretch>
            <a:fillRect/>
          </a:stretch>
        </p:blipFill>
        <p:spPr>
          <a:xfrm>
            <a:off x="1231214" y="1170125"/>
            <a:ext cx="6681572" cy="3820976"/>
          </a:xfrm>
          <a:prstGeom prst="rect">
            <a:avLst/>
          </a:prstGeom>
          <a:noFill/>
          <a:ln>
            <a:noFill/>
          </a:ln>
        </p:spPr>
      </p:pic>
      <p:sp>
        <p:nvSpPr>
          <p:cNvPr id="162" name="Google Shape;162;p27"/>
          <p:cNvSpPr/>
          <p:nvPr/>
        </p:nvSpPr>
        <p:spPr>
          <a:xfrm>
            <a:off x="1802500" y="1331625"/>
            <a:ext cx="5197500" cy="154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28"/>
          <p:cNvPicPr preferRelativeResize="0"/>
          <p:nvPr/>
        </p:nvPicPr>
        <p:blipFill>
          <a:blip r:embed="rId3">
            <a:alphaModFix/>
          </a:blip>
          <a:stretch>
            <a:fillRect/>
          </a:stretch>
        </p:blipFill>
        <p:spPr>
          <a:xfrm>
            <a:off x="1121501" y="1044625"/>
            <a:ext cx="6900998" cy="3946475"/>
          </a:xfrm>
          <a:prstGeom prst="rect">
            <a:avLst/>
          </a:prstGeom>
          <a:noFill/>
          <a:ln>
            <a:noFill/>
          </a:ln>
        </p:spPr>
      </p:pic>
      <p:sp>
        <p:nvSpPr>
          <p:cNvPr id="168" name="Google Shape;168;p2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GitLab Todos</a:t>
            </a:r>
            <a:endParaRPr/>
          </a:p>
        </p:txBody>
      </p:sp>
      <p:sp>
        <p:nvSpPr>
          <p:cNvPr id="169" name="Google Shape;169;p28"/>
          <p:cNvSpPr/>
          <p:nvPr/>
        </p:nvSpPr>
        <p:spPr>
          <a:xfrm>
            <a:off x="1725150" y="1254275"/>
            <a:ext cx="1807200" cy="118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GitLab Wiki </a:t>
            </a:r>
            <a:endParaRPr/>
          </a:p>
        </p:txBody>
      </p:sp>
      <p:pic>
        <p:nvPicPr>
          <p:cNvPr id="175" name="Google Shape;175;p29"/>
          <p:cNvPicPr preferRelativeResize="0"/>
          <p:nvPr/>
        </p:nvPicPr>
        <p:blipFill>
          <a:blip r:embed="rId3">
            <a:alphaModFix/>
          </a:blip>
          <a:stretch>
            <a:fillRect/>
          </a:stretch>
        </p:blipFill>
        <p:spPr>
          <a:xfrm>
            <a:off x="1231214" y="1170125"/>
            <a:ext cx="6681572" cy="3820976"/>
          </a:xfrm>
          <a:prstGeom prst="rect">
            <a:avLst/>
          </a:prstGeom>
          <a:noFill/>
          <a:ln>
            <a:noFill/>
          </a:ln>
        </p:spPr>
      </p:pic>
      <p:sp>
        <p:nvSpPr>
          <p:cNvPr id="176" name="Google Shape;176;p29"/>
          <p:cNvSpPr/>
          <p:nvPr/>
        </p:nvSpPr>
        <p:spPr>
          <a:xfrm>
            <a:off x="1776700" y="1344500"/>
            <a:ext cx="3598800" cy="154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9"/>
          <p:cNvSpPr/>
          <p:nvPr/>
        </p:nvSpPr>
        <p:spPr>
          <a:xfrm>
            <a:off x="1776700" y="3003213"/>
            <a:ext cx="1394700" cy="154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Services Integrations</a:t>
            </a:r>
            <a:endParaRPr/>
          </a:p>
        </p:txBody>
      </p:sp>
      <p:pic>
        <p:nvPicPr>
          <p:cNvPr id="183" name="Google Shape;183;p30"/>
          <p:cNvPicPr preferRelativeResize="0"/>
          <p:nvPr/>
        </p:nvPicPr>
        <p:blipFill>
          <a:blip r:embed="rId3">
            <a:alphaModFix/>
          </a:blip>
          <a:stretch>
            <a:fillRect/>
          </a:stretch>
        </p:blipFill>
        <p:spPr>
          <a:xfrm>
            <a:off x="178300" y="1017725"/>
            <a:ext cx="4578128" cy="3820976"/>
          </a:xfrm>
          <a:prstGeom prst="rect">
            <a:avLst/>
          </a:prstGeom>
          <a:noFill/>
          <a:ln>
            <a:noFill/>
          </a:ln>
        </p:spPr>
      </p:pic>
      <p:pic>
        <p:nvPicPr>
          <p:cNvPr id="184" name="Google Shape;184;p30"/>
          <p:cNvPicPr preferRelativeResize="0"/>
          <p:nvPr/>
        </p:nvPicPr>
        <p:blipFill>
          <a:blip r:embed="rId4">
            <a:alphaModFix/>
          </a:blip>
          <a:stretch>
            <a:fillRect/>
          </a:stretch>
        </p:blipFill>
        <p:spPr>
          <a:xfrm>
            <a:off x="4908828" y="1170125"/>
            <a:ext cx="4082772" cy="312977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Email Notifications</a:t>
            </a:r>
            <a:endParaRPr/>
          </a:p>
        </p:txBody>
      </p:sp>
      <p:pic>
        <p:nvPicPr>
          <p:cNvPr id="190" name="Google Shape;190;p31"/>
          <p:cNvPicPr preferRelativeResize="0"/>
          <p:nvPr/>
        </p:nvPicPr>
        <p:blipFill>
          <a:blip r:embed="rId3">
            <a:alphaModFix/>
          </a:blip>
          <a:stretch>
            <a:fillRect/>
          </a:stretch>
        </p:blipFill>
        <p:spPr>
          <a:xfrm>
            <a:off x="1348986" y="1304825"/>
            <a:ext cx="6446029" cy="3686276"/>
          </a:xfrm>
          <a:prstGeom prst="rect">
            <a:avLst/>
          </a:prstGeom>
          <a:noFill/>
          <a:ln>
            <a:noFill/>
          </a:ln>
        </p:spPr>
      </p:pic>
      <p:sp>
        <p:nvSpPr>
          <p:cNvPr id="191" name="Google Shape;191;p31"/>
          <p:cNvSpPr/>
          <p:nvPr/>
        </p:nvSpPr>
        <p:spPr>
          <a:xfrm>
            <a:off x="1879850" y="1473425"/>
            <a:ext cx="3044700" cy="154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This talk is not . . .</a:t>
            </a:r>
            <a:endParaRPr sz="3600"/>
          </a:p>
        </p:txBody>
      </p:sp>
      <p:sp>
        <p:nvSpPr>
          <p:cNvPr id="73" name="Google Shape;73;p1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 . . a deep dive into GitLab.</a:t>
            </a:r>
            <a:endParaRPr sz="2400"/>
          </a:p>
          <a:p>
            <a:pPr indent="0" lvl="0" marL="0" rtl="0" algn="l">
              <a:spcBef>
                <a:spcPts val="1600"/>
              </a:spcBef>
              <a:spcAft>
                <a:spcPts val="0"/>
              </a:spcAft>
              <a:buNone/>
            </a:pPr>
            <a:r>
              <a:rPr lang="en" sz="2400"/>
              <a:t>. . . a sales pitch for GitLab.</a:t>
            </a:r>
            <a:endParaRPr sz="2400"/>
          </a:p>
          <a:p>
            <a:pPr indent="0" lvl="0" marL="0" rtl="0" algn="l">
              <a:spcBef>
                <a:spcPts val="1600"/>
              </a:spcBef>
              <a:spcAft>
                <a:spcPts val="1600"/>
              </a:spcAft>
              <a:buNone/>
            </a:pPr>
            <a:r>
              <a:rPr lang="en" sz="2400"/>
              <a:t>. . . prescriptive in any way.</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2"/>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Infrastructure Management Strategies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Simple: Remote File Backup </a:t>
            </a:r>
            <a:endParaRPr/>
          </a:p>
        </p:txBody>
      </p:sp>
      <p:pic>
        <p:nvPicPr>
          <p:cNvPr id="202" name="Google Shape;202;p33"/>
          <p:cNvPicPr preferRelativeResize="0"/>
          <p:nvPr/>
        </p:nvPicPr>
        <p:blipFill>
          <a:blip r:embed="rId3">
            <a:alphaModFix/>
          </a:blip>
          <a:stretch>
            <a:fillRect/>
          </a:stretch>
        </p:blipFill>
        <p:spPr>
          <a:xfrm>
            <a:off x="152400" y="1304825"/>
            <a:ext cx="8839200" cy="352464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 Little Smarter: Basic “Config” Management</a:t>
            </a:r>
            <a:endParaRPr/>
          </a:p>
        </p:txBody>
      </p:sp>
      <p:pic>
        <p:nvPicPr>
          <p:cNvPr id="208" name="Google Shape;208;p34"/>
          <p:cNvPicPr preferRelativeResize="0"/>
          <p:nvPr/>
        </p:nvPicPr>
        <p:blipFill>
          <a:blip r:embed="rId3">
            <a:alphaModFix/>
          </a:blip>
          <a:stretch>
            <a:fillRect/>
          </a:stretch>
        </p:blipFill>
        <p:spPr>
          <a:xfrm>
            <a:off x="287353" y="1304825"/>
            <a:ext cx="8569294" cy="368627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 Little Smarter: Basic “Config” Management</a:t>
            </a:r>
            <a:endParaRPr/>
          </a:p>
        </p:txBody>
      </p:sp>
      <p:sp>
        <p:nvSpPr>
          <p:cNvPr id="214" name="Google Shape;214;p35"/>
          <p:cNvSpPr txBox="1"/>
          <p:nvPr/>
        </p:nvSpPr>
        <p:spPr>
          <a:xfrm>
            <a:off x="5070025" y="3002125"/>
            <a:ext cx="6046200" cy="70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15" name="Google Shape;215;p35"/>
          <p:cNvPicPr preferRelativeResize="0"/>
          <p:nvPr/>
        </p:nvPicPr>
        <p:blipFill>
          <a:blip r:embed="rId3">
            <a:alphaModFix/>
          </a:blip>
          <a:stretch>
            <a:fillRect/>
          </a:stretch>
        </p:blipFill>
        <p:spPr>
          <a:xfrm>
            <a:off x="287353" y="1304825"/>
            <a:ext cx="8569294" cy="3686274"/>
          </a:xfrm>
          <a:prstGeom prst="rect">
            <a:avLst/>
          </a:prstGeom>
          <a:noFill/>
          <a:ln>
            <a:noFill/>
          </a:ln>
        </p:spPr>
      </p:pic>
      <p:sp>
        <p:nvSpPr>
          <p:cNvPr id="216" name="Google Shape;216;p35"/>
          <p:cNvSpPr txBox="1"/>
          <p:nvPr/>
        </p:nvSpPr>
        <p:spPr>
          <a:xfrm>
            <a:off x="4922875" y="2799475"/>
            <a:ext cx="344400" cy="58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0000"/>
                </a:solidFill>
              </a:rPr>
              <a:t>?</a:t>
            </a:r>
            <a:endParaRPr sz="300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36"/>
          <p:cNvPicPr preferRelativeResize="0"/>
          <p:nvPr/>
        </p:nvPicPr>
        <p:blipFill>
          <a:blip r:embed="rId3">
            <a:alphaModFix/>
          </a:blip>
          <a:stretch>
            <a:fillRect/>
          </a:stretch>
        </p:blipFill>
        <p:spPr>
          <a:xfrm>
            <a:off x="111800" y="1257975"/>
            <a:ext cx="8839201" cy="3534674"/>
          </a:xfrm>
          <a:prstGeom prst="rect">
            <a:avLst/>
          </a:prstGeom>
          <a:noFill/>
          <a:ln>
            <a:noFill/>
          </a:ln>
        </p:spPr>
      </p:pic>
      <p:sp>
        <p:nvSpPr>
          <p:cNvPr id="222" name="Google Shape;222;p36"/>
          <p:cNvSpPr txBox="1"/>
          <p:nvPr/>
        </p:nvSpPr>
        <p:spPr>
          <a:xfrm>
            <a:off x="3966675" y="3844975"/>
            <a:ext cx="3043500" cy="86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rgbClr val="FF0000"/>
                </a:solidFill>
              </a:rPr>
              <a:t>Example: RO cronjob</a:t>
            </a:r>
            <a:endParaRPr b="1" sz="1200">
              <a:solidFill>
                <a:srgbClr val="FF0000"/>
              </a:solidFill>
            </a:endParaRPr>
          </a:p>
          <a:p>
            <a:pPr indent="0" lvl="0" marL="0" rtl="0" algn="l">
              <a:spcBef>
                <a:spcPts val="0"/>
              </a:spcBef>
              <a:spcAft>
                <a:spcPts val="0"/>
              </a:spcAft>
              <a:buNone/>
            </a:pPr>
            <a:r>
              <a:rPr b="1" lang="en" sz="1200">
                <a:solidFill>
                  <a:srgbClr val="FF0000"/>
                </a:solidFill>
              </a:rPr>
              <a:t>#*/10 * * * * ./path/to/git-pull-script</a:t>
            </a:r>
            <a:endParaRPr b="1" sz="1200">
              <a:solidFill>
                <a:srgbClr val="FF0000"/>
              </a:solidFill>
            </a:endParaRPr>
          </a:p>
        </p:txBody>
      </p:sp>
      <p:sp>
        <p:nvSpPr>
          <p:cNvPr id="223" name="Google Shape;223;p3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Deploy Keys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37"/>
          <p:cNvPicPr preferRelativeResize="0"/>
          <p:nvPr/>
        </p:nvPicPr>
        <p:blipFill>
          <a:blip r:embed="rId3">
            <a:alphaModFix/>
          </a:blip>
          <a:stretch>
            <a:fillRect/>
          </a:stretch>
        </p:blipFill>
        <p:spPr>
          <a:xfrm>
            <a:off x="152400" y="1099824"/>
            <a:ext cx="8839200" cy="3938400"/>
          </a:xfrm>
          <a:prstGeom prst="rect">
            <a:avLst/>
          </a:prstGeom>
          <a:noFill/>
          <a:ln>
            <a:noFill/>
          </a:ln>
        </p:spPr>
      </p:pic>
      <p:sp>
        <p:nvSpPr>
          <p:cNvPr id="229" name="Google Shape;229;p3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Deploy Keys: Multiple Projects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p38"/>
          <p:cNvPicPr preferRelativeResize="0"/>
          <p:nvPr/>
        </p:nvPicPr>
        <p:blipFill>
          <a:blip r:embed="rId3">
            <a:alphaModFix/>
          </a:blip>
          <a:stretch>
            <a:fillRect/>
          </a:stretch>
        </p:blipFill>
        <p:spPr>
          <a:xfrm>
            <a:off x="152400" y="872700"/>
            <a:ext cx="8839202" cy="3902453"/>
          </a:xfrm>
          <a:prstGeom prst="rect">
            <a:avLst/>
          </a:prstGeom>
          <a:noFill/>
          <a:ln>
            <a:noFill/>
          </a:ln>
        </p:spPr>
      </p:pic>
      <p:sp>
        <p:nvSpPr>
          <p:cNvPr id="235" name="Google Shape;235;p38"/>
          <p:cNvSpPr txBox="1"/>
          <p:nvPr>
            <p:ph type="title"/>
          </p:nvPr>
        </p:nvSpPr>
        <p:spPr>
          <a:xfrm>
            <a:off x="311700" y="2624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Deploy Keys: Multiple Projects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p39"/>
          <p:cNvPicPr preferRelativeResize="0"/>
          <p:nvPr/>
        </p:nvPicPr>
        <p:blipFill>
          <a:blip r:embed="rId3">
            <a:alphaModFix/>
          </a:blip>
          <a:stretch>
            <a:fillRect/>
          </a:stretch>
        </p:blipFill>
        <p:spPr>
          <a:xfrm>
            <a:off x="152400" y="872700"/>
            <a:ext cx="8839202" cy="3902453"/>
          </a:xfrm>
          <a:prstGeom prst="rect">
            <a:avLst/>
          </a:prstGeom>
          <a:noFill/>
          <a:ln>
            <a:noFill/>
          </a:ln>
        </p:spPr>
      </p:pic>
      <p:sp>
        <p:nvSpPr>
          <p:cNvPr id="241" name="Google Shape;241;p39"/>
          <p:cNvSpPr txBox="1"/>
          <p:nvPr>
            <p:ph type="title"/>
          </p:nvPr>
        </p:nvSpPr>
        <p:spPr>
          <a:xfrm>
            <a:off x="311700" y="2624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Deploy Keys: Multiple Projects</a:t>
            </a:r>
            <a:endParaRPr/>
          </a:p>
        </p:txBody>
      </p:sp>
      <p:sp>
        <p:nvSpPr>
          <p:cNvPr id="242" name="Google Shape;242;p39"/>
          <p:cNvSpPr txBox="1"/>
          <p:nvPr/>
        </p:nvSpPr>
        <p:spPr>
          <a:xfrm>
            <a:off x="-738250" y="1243875"/>
            <a:ext cx="7208400" cy="8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9"/>
          <p:cNvSpPr txBox="1"/>
          <p:nvPr/>
        </p:nvSpPr>
        <p:spPr>
          <a:xfrm>
            <a:off x="6207350" y="3446450"/>
            <a:ext cx="3241200" cy="70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C7254E"/>
                </a:solidFill>
              </a:rPr>
              <a:t>success?</a:t>
            </a:r>
            <a:endParaRPr sz="3600">
              <a:solidFill>
                <a:srgbClr val="C7254E"/>
              </a:solidFill>
            </a:endParaRPr>
          </a:p>
          <a:p>
            <a:pPr indent="0" lvl="0" marL="0" rtl="0" algn="l">
              <a:spcBef>
                <a:spcPts val="0"/>
              </a:spcBef>
              <a:spcAft>
                <a:spcPts val="0"/>
              </a:spcAft>
              <a:buNone/>
            </a:pPr>
            <a:r>
              <a:rPr lang="en" sz="3600">
                <a:solidFill>
                  <a:srgbClr val="C7254E"/>
                </a:solidFill>
              </a:rPr>
              <a:t>more?</a:t>
            </a:r>
            <a:endParaRPr sz="3600">
              <a:solidFill>
                <a:srgbClr val="C7254E"/>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0"/>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Automating Deployments with GitLab Runner</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GitLab Runner</a:t>
            </a:r>
            <a:endParaRPr/>
          </a:p>
        </p:txBody>
      </p:sp>
      <p:pic>
        <p:nvPicPr>
          <p:cNvPr id="254" name="Google Shape;254;p41"/>
          <p:cNvPicPr preferRelativeResize="0"/>
          <p:nvPr/>
        </p:nvPicPr>
        <p:blipFill>
          <a:blip r:embed="rId3">
            <a:alphaModFix/>
          </a:blip>
          <a:stretch>
            <a:fillRect/>
          </a:stretch>
        </p:blipFill>
        <p:spPr>
          <a:xfrm>
            <a:off x="341784" y="1304825"/>
            <a:ext cx="8460433" cy="3686276"/>
          </a:xfrm>
          <a:prstGeom prst="rect">
            <a:avLst/>
          </a:prstGeom>
          <a:noFill/>
          <a:ln>
            <a:noFill/>
          </a:ln>
        </p:spPr>
      </p:pic>
      <p:sp>
        <p:nvSpPr>
          <p:cNvPr id="255" name="Google Shape;255;p41"/>
          <p:cNvSpPr/>
          <p:nvPr/>
        </p:nvSpPr>
        <p:spPr>
          <a:xfrm>
            <a:off x="1898325" y="1802075"/>
            <a:ext cx="1094400" cy="93900"/>
          </a:xfrm>
          <a:prstGeom prst="rect">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600">
                <a:solidFill>
                  <a:srgbClr val="FF0000"/>
                </a:solidFill>
              </a:rPr>
              <a:t>tFigur9nNfAelxVhBS6C</a:t>
            </a:r>
            <a:endParaRPr sz="600">
              <a:solidFill>
                <a:srgbClr val="FF0000"/>
              </a:solidFill>
            </a:endParaRPr>
          </a:p>
        </p:txBody>
      </p:sp>
      <p:sp>
        <p:nvSpPr>
          <p:cNvPr id="256" name="Google Shape;256;p41"/>
          <p:cNvSpPr/>
          <p:nvPr/>
        </p:nvSpPr>
        <p:spPr>
          <a:xfrm>
            <a:off x="4790350" y="2524800"/>
            <a:ext cx="1094400" cy="93900"/>
          </a:xfrm>
          <a:prstGeom prst="rect">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600">
                <a:solidFill>
                  <a:srgbClr val="FF0000"/>
                </a:solidFill>
              </a:rPr>
              <a:t>tFigur9nNfAelxVhBS6C</a:t>
            </a:r>
            <a:endParaRPr sz="600">
              <a:solidFill>
                <a:srgbClr val="FF0000"/>
              </a:solidFill>
            </a:endParaRPr>
          </a:p>
        </p:txBody>
      </p:sp>
      <p:cxnSp>
        <p:nvCxnSpPr>
          <p:cNvPr id="257" name="Google Shape;257;p41"/>
          <p:cNvCxnSpPr>
            <a:stCxn id="255" idx="0"/>
            <a:endCxn id="256" idx="3"/>
          </p:cNvCxnSpPr>
          <p:nvPr/>
        </p:nvCxnSpPr>
        <p:spPr>
          <a:xfrm flipH="1" rot="-5400000">
            <a:off x="3780225" y="467375"/>
            <a:ext cx="769800" cy="3439200"/>
          </a:xfrm>
          <a:prstGeom prst="bentConnector4">
            <a:avLst>
              <a:gd fmla="val -30933" name="adj1"/>
              <a:gd fmla="val 106925" name="adj2"/>
            </a:avLst>
          </a:prstGeom>
          <a:noFill/>
          <a:ln cap="flat" cmpd="sng" w="19050">
            <a:solidFill>
              <a:srgbClr val="000000"/>
            </a:solidFill>
            <a:prstDash val="dash"/>
            <a:round/>
            <a:headEnd len="med" w="med" type="stealth"/>
            <a:tailEnd len="med" w="med" type="stealth"/>
          </a:ln>
        </p:spPr>
      </p:cxnSp>
      <p:sp>
        <p:nvSpPr>
          <p:cNvPr id="258" name="Google Shape;258;p41"/>
          <p:cNvSpPr/>
          <p:nvPr/>
        </p:nvSpPr>
        <p:spPr>
          <a:xfrm>
            <a:off x="5781250" y="4166450"/>
            <a:ext cx="1094400" cy="93900"/>
          </a:xfrm>
          <a:prstGeom prst="rect">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600">
                <a:solidFill>
                  <a:srgbClr val="FF0000"/>
                </a:solidFill>
              </a:rPr>
              <a:t>tFigur9nNfAelxVhBS6C</a:t>
            </a:r>
            <a:endParaRPr sz="60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Outline</a:t>
            </a:r>
            <a:endParaRPr sz="3600"/>
          </a:p>
        </p:txBody>
      </p:sp>
      <p:sp>
        <p:nvSpPr>
          <p:cNvPr id="79" name="Google Shape;79;p15"/>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Collaboration Tools</a:t>
            </a:r>
            <a:endParaRPr sz="2400"/>
          </a:p>
          <a:p>
            <a:pPr indent="-381000" lvl="1" marL="914400" rtl="0" algn="l">
              <a:spcBef>
                <a:spcPts val="0"/>
              </a:spcBef>
              <a:spcAft>
                <a:spcPts val="0"/>
              </a:spcAft>
              <a:buSzPts val="2400"/>
              <a:buChar char="○"/>
            </a:pPr>
            <a:r>
              <a:rPr lang="en" sz="2400"/>
              <a:t>Issue tracker</a:t>
            </a:r>
            <a:endParaRPr sz="2400"/>
          </a:p>
          <a:p>
            <a:pPr indent="-381000" lvl="1" marL="914400" rtl="0" algn="l">
              <a:spcBef>
                <a:spcPts val="0"/>
              </a:spcBef>
              <a:spcAft>
                <a:spcPts val="0"/>
              </a:spcAft>
              <a:buSzPts val="2400"/>
              <a:buChar char="○"/>
            </a:pPr>
            <a:r>
              <a:rPr lang="en" sz="2400"/>
              <a:t>task management &amp; documentation</a:t>
            </a:r>
            <a:endParaRPr sz="2400"/>
          </a:p>
          <a:p>
            <a:pPr indent="-381000" lvl="0" marL="457200" rtl="0" algn="l">
              <a:spcBef>
                <a:spcPts val="0"/>
              </a:spcBef>
              <a:spcAft>
                <a:spcPts val="0"/>
              </a:spcAft>
              <a:buSzPts val="2400"/>
              <a:buChar char="●"/>
            </a:pPr>
            <a:r>
              <a:rPr lang="en" sz="2400"/>
              <a:t>Infrastructure management strategies</a:t>
            </a:r>
            <a:endParaRPr sz="2400"/>
          </a:p>
          <a:p>
            <a:pPr indent="-381000" lvl="1" marL="914400" rtl="0" algn="l">
              <a:spcBef>
                <a:spcPts val="0"/>
              </a:spcBef>
              <a:spcAft>
                <a:spcPts val="0"/>
              </a:spcAft>
              <a:buSzPts val="2400"/>
              <a:buChar char="○"/>
            </a:pPr>
            <a:r>
              <a:rPr lang="en" sz="2400"/>
              <a:t>deploy keys </a:t>
            </a:r>
            <a:endParaRPr sz="2400"/>
          </a:p>
          <a:p>
            <a:pPr indent="-381000" lvl="1" marL="914400" rtl="0" algn="l">
              <a:spcBef>
                <a:spcPts val="0"/>
              </a:spcBef>
              <a:spcAft>
                <a:spcPts val="0"/>
              </a:spcAft>
              <a:buSzPts val="2400"/>
              <a:buChar char="○"/>
            </a:pPr>
            <a:r>
              <a:rPr lang="en" sz="2400"/>
              <a:t>gitlab runners</a:t>
            </a:r>
            <a:endParaRPr sz="2400"/>
          </a:p>
          <a:p>
            <a:pPr indent="0" lvl="0" marL="0" rtl="0" algn="l">
              <a:spcBef>
                <a:spcPts val="1600"/>
              </a:spcBef>
              <a:spcAft>
                <a:spcPts val="0"/>
              </a:spcAft>
              <a:buNone/>
            </a:pPr>
            <a:r>
              <a:t/>
            </a:r>
            <a:endParaRPr sz="2400"/>
          </a:p>
          <a:p>
            <a:pPr indent="0" lvl="0" marL="457200" rtl="0" algn="l">
              <a:spcBef>
                <a:spcPts val="1600"/>
              </a:spcBef>
              <a:spcAft>
                <a:spcPts val="1600"/>
              </a:spcAft>
              <a:buNone/>
            </a:pPr>
            <a:r>
              <a:t/>
            </a:r>
            <a:endParaRPr sz="24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GitLab Runner </a:t>
            </a:r>
            <a:endParaRPr/>
          </a:p>
        </p:txBody>
      </p:sp>
      <p:pic>
        <p:nvPicPr>
          <p:cNvPr id="264" name="Google Shape;264;p42"/>
          <p:cNvPicPr preferRelativeResize="0"/>
          <p:nvPr/>
        </p:nvPicPr>
        <p:blipFill>
          <a:blip r:embed="rId3">
            <a:alphaModFix/>
          </a:blip>
          <a:stretch>
            <a:fillRect/>
          </a:stretch>
        </p:blipFill>
        <p:spPr>
          <a:xfrm>
            <a:off x="152400" y="1304825"/>
            <a:ext cx="8839198" cy="3443559"/>
          </a:xfrm>
          <a:prstGeom prst="rect">
            <a:avLst/>
          </a:prstGeom>
          <a:noFill/>
          <a:ln>
            <a:noFill/>
          </a:ln>
        </p:spPr>
      </p:pic>
      <p:sp>
        <p:nvSpPr>
          <p:cNvPr id="265" name="Google Shape;265;p42"/>
          <p:cNvSpPr txBox="1"/>
          <p:nvPr/>
        </p:nvSpPr>
        <p:spPr>
          <a:xfrm>
            <a:off x="3241275" y="1494150"/>
            <a:ext cx="1539300" cy="25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700">
                <a:solidFill>
                  <a:srgbClr val="FF0000"/>
                </a:solidFill>
                <a:highlight>
                  <a:srgbClr val="FFFFFF"/>
                </a:highlight>
                <a:latin typeface="Courier New"/>
                <a:ea typeface="Courier New"/>
                <a:cs typeface="Courier New"/>
                <a:sym typeface="Courier New"/>
              </a:rPr>
              <a:t>pgs729rXlnwk3R2v</a:t>
            </a:r>
            <a:endParaRPr sz="700">
              <a:solidFill>
                <a:srgbClr val="FF0000"/>
              </a:solidFill>
            </a:endParaRPr>
          </a:p>
        </p:txBody>
      </p:sp>
      <p:sp>
        <p:nvSpPr>
          <p:cNvPr id="266" name="Google Shape;266;p42"/>
          <p:cNvSpPr txBox="1"/>
          <p:nvPr/>
        </p:nvSpPr>
        <p:spPr>
          <a:xfrm>
            <a:off x="6034275" y="2159650"/>
            <a:ext cx="1539300" cy="25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700">
                <a:solidFill>
                  <a:srgbClr val="FF0000"/>
                </a:solidFill>
                <a:highlight>
                  <a:srgbClr val="FFFFFF"/>
                </a:highlight>
                <a:latin typeface="Courier New"/>
                <a:ea typeface="Courier New"/>
                <a:cs typeface="Courier New"/>
                <a:sym typeface="Courier New"/>
              </a:rPr>
              <a:t>pgs729rXlnwk3R2v</a:t>
            </a:r>
            <a:endParaRPr sz="700">
              <a:solidFill>
                <a:srgbClr val="FF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GitLab Runner</a:t>
            </a:r>
            <a:endParaRPr/>
          </a:p>
        </p:txBody>
      </p:sp>
      <p:pic>
        <p:nvPicPr>
          <p:cNvPr id="272" name="Google Shape;272;p43"/>
          <p:cNvPicPr preferRelativeResize="0"/>
          <p:nvPr/>
        </p:nvPicPr>
        <p:blipFill>
          <a:blip r:embed="rId3">
            <a:alphaModFix/>
          </a:blip>
          <a:stretch>
            <a:fillRect/>
          </a:stretch>
        </p:blipFill>
        <p:spPr>
          <a:xfrm>
            <a:off x="152400" y="1304825"/>
            <a:ext cx="8839197" cy="349526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GitLab Runner: Real-Time Monitoring &amp; Feedback</a:t>
            </a:r>
            <a:endParaRPr/>
          </a:p>
        </p:txBody>
      </p:sp>
      <p:pic>
        <p:nvPicPr>
          <p:cNvPr id="278" name="Google Shape;278;p44"/>
          <p:cNvPicPr preferRelativeResize="0"/>
          <p:nvPr/>
        </p:nvPicPr>
        <p:blipFill>
          <a:blip r:embed="rId3">
            <a:alphaModFix/>
          </a:blip>
          <a:stretch>
            <a:fillRect/>
          </a:stretch>
        </p:blipFill>
        <p:spPr>
          <a:xfrm>
            <a:off x="152400" y="1304825"/>
            <a:ext cx="8839200" cy="269181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84" name="Google Shape;284;p45"/>
          <p:cNvPicPr preferRelativeResize="0"/>
          <p:nvPr/>
        </p:nvPicPr>
        <p:blipFill>
          <a:blip r:embed="rId3">
            <a:alphaModFix/>
          </a:blip>
          <a:stretch>
            <a:fillRect/>
          </a:stretch>
        </p:blipFill>
        <p:spPr>
          <a:xfrm>
            <a:off x="706913" y="1304825"/>
            <a:ext cx="7730173" cy="3686275"/>
          </a:xfrm>
          <a:prstGeom prst="rect">
            <a:avLst/>
          </a:prstGeom>
          <a:noFill/>
          <a:ln>
            <a:noFill/>
          </a:ln>
        </p:spPr>
      </p:pic>
      <p:sp>
        <p:nvSpPr>
          <p:cNvPr id="285" name="Google Shape;285;p45"/>
          <p:cNvSpPr/>
          <p:nvPr/>
        </p:nvSpPr>
        <p:spPr>
          <a:xfrm>
            <a:off x="1998175" y="4011975"/>
            <a:ext cx="4817400" cy="449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p46"/>
          <p:cNvPicPr preferRelativeResize="0"/>
          <p:nvPr/>
        </p:nvPicPr>
        <p:blipFill>
          <a:blip r:embed="rId3">
            <a:alphaModFix/>
          </a:blip>
          <a:stretch>
            <a:fillRect/>
          </a:stretch>
        </p:blipFill>
        <p:spPr>
          <a:xfrm>
            <a:off x="152400" y="712122"/>
            <a:ext cx="8839202" cy="4319155"/>
          </a:xfrm>
          <a:prstGeom prst="rect">
            <a:avLst/>
          </a:prstGeom>
          <a:noFill/>
          <a:ln>
            <a:noFill/>
          </a:ln>
        </p:spPr>
      </p:pic>
      <p:sp>
        <p:nvSpPr>
          <p:cNvPr id="291" name="Google Shape;291;p46"/>
          <p:cNvSpPr txBox="1"/>
          <p:nvPr>
            <p:ph idx="4294967295" type="title"/>
          </p:nvPr>
        </p:nvSpPr>
        <p:spPr>
          <a:xfrm>
            <a:off x="2206050" y="100625"/>
            <a:ext cx="56637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GitLab Runner</a:t>
            </a:r>
            <a:r>
              <a:rPr lang="en"/>
              <a:t>: Multiple Projects</a:t>
            </a:r>
            <a:endParaRPr/>
          </a:p>
        </p:txBody>
      </p:sp>
      <p:sp>
        <p:nvSpPr>
          <p:cNvPr id="292" name="Google Shape;292;p46"/>
          <p:cNvSpPr txBox="1"/>
          <p:nvPr/>
        </p:nvSpPr>
        <p:spPr>
          <a:xfrm>
            <a:off x="4868275" y="3461250"/>
            <a:ext cx="1626900" cy="18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FF0000"/>
                </a:solidFill>
                <a:highlight>
                  <a:srgbClr val="FFFFFF"/>
                </a:highlight>
                <a:latin typeface="Courier New"/>
                <a:ea typeface="Courier New"/>
                <a:cs typeface="Courier New"/>
                <a:sym typeface="Courier New"/>
              </a:rPr>
              <a:t>pgs729rXlnwk3R2v</a:t>
            </a:r>
            <a:endParaRPr sz="800">
              <a:solidFill>
                <a:srgbClr val="FF0000"/>
              </a:solidFill>
            </a:endParaRPr>
          </a:p>
        </p:txBody>
      </p:sp>
      <p:sp>
        <p:nvSpPr>
          <p:cNvPr id="293" name="Google Shape;293;p46"/>
          <p:cNvSpPr txBox="1"/>
          <p:nvPr/>
        </p:nvSpPr>
        <p:spPr>
          <a:xfrm>
            <a:off x="2843150" y="4214350"/>
            <a:ext cx="1626900" cy="18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FF0000"/>
                </a:solidFill>
                <a:highlight>
                  <a:srgbClr val="FFFFFF"/>
                </a:highlight>
                <a:latin typeface="Courier New"/>
                <a:ea typeface="Courier New"/>
                <a:cs typeface="Courier New"/>
                <a:sym typeface="Courier New"/>
              </a:rPr>
              <a:t>pgs729rXlnwk3R2v</a:t>
            </a:r>
            <a:endParaRPr sz="800">
              <a:solidFill>
                <a:srgbClr val="FF0000"/>
              </a:solidFill>
            </a:endParaRPr>
          </a:p>
        </p:txBody>
      </p:sp>
      <p:sp>
        <p:nvSpPr>
          <p:cNvPr id="294" name="Google Shape;294;p46"/>
          <p:cNvSpPr/>
          <p:nvPr/>
        </p:nvSpPr>
        <p:spPr>
          <a:xfrm>
            <a:off x="5015625" y="1523625"/>
            <a:ext cx="1094400" cy="93900"/>
          </a:xfrm>
          <a:prstGeom prst="rect">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600">
                <a:solidFill>
                  <a:srgbClr val="FF0000"/>
                </a:solidFill>
              </a:rPr>
              <a:t>tFigur9nNfAelxVhBS6C</a:t>
            </a:r>
            <a:endParaRPr sz="600">
              <a:solidFill>
                <a:srgbClr val="FF0000"/>
              </a:solidFill>
            </a:endParaRPr>
          </a:p>
        </p:txBody>
      </p:sp>
      <p:sp>
        <p:nvSpPr>
          <p:cNvPr id="295" name="Google Shape;295;p46"/>
          <p:cNvSpPr/>
          <p:nvPr/>
        </p:nvSpPr>
        <p:spPr>
          <a:xfrm>
            <a:off x="2843150" y="1050300"/>
            <a:ext cx="1094400" cy="93900"/>
          </a:xfrm>
          <a:prstGeom prst="rect">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600">
                <a:solidFill>
                  <a:srgbClr val="FF0000"/>
                </a:solidFill>
              </a:rPr>
              <a:t>tFigur9nNfAelxVhBS6C</a:t>
            </a:r>
            <a:endParaRPr sz="600">
              <a:solidFill>
                <a:srgbClr val="FF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GitLab Runner: Single Project, Multiple Runners</a:t>
            </a:r>
            <a:endParaRPr/>
          </a:p>
        </p:txBody>
      </p:sp>
      <p:pic>
        <p:nvPicPr>
          <p:cNvPr id="301" name="Google Shape;301;p47"/>
          <p:cNvPicPr preferRelativeResize="0"/>
          <p:nvPr/>
        </p:nvPicPr>
        <p:blipFill>
          <a:blip r:embed="rId3">
            <a:alphaModFix/>
          </a:blip>
          <a:stretch>
            <a:fillRect/>
          </a:stretch>
        </p:blipFill>
        <p:spPr>
          <a:xfrm>
            <a:off x="152400" y="1304825"/>
            <a:ext cx="8782683" cy="36862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GitLab Runner: Jobs, Pipelines, Artifacts</a:t>
            </a:r>
            <a:endParaRPr/>
          </a:p>
        </p:txBody>
      </p:sp>
      <p:sp>
        <p:nvSpPr>
          <p:cNvPr id="307" name="Google Shape;307;p48"/>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Job: An action performed by a GitLab Runner (copy files, run a script, compile, etc.)</a:t>
            </a:r>
            <a:endParaRPr/>
          </a:p>
          <a:p>
            <a:pPr indent="0" lvl="0" marL="0" rtl="0" algn="l">
              <a:spcBef>
                <a:spcPts val="1600"/>
              </a:spcBef>
              <a:spcAft>
                <a:spcPts val="0"/>
              </a:spcAft>
              <a:buNone/>
            </a:pPr>
            <a:r>
              <a:rPr lang="en"/>
              <a:t>Pipeline: a series of jobs (sequential or in parallel)</a:t>
            </a:r>
            <a:endParaRPr/>
          </a:p>
          <a:p>
            <a:pPr indent="0" lvl="0" marL="0" rtl="0" algn="l">
              <a:spcBef>
                <a:spcPts val="1600"/>
              </a:spcBef>
              <a:spcAft>
                <a:spcPts val="0"/>
              </a:spcAft>
              <a:buNone/>
            </a:pPr>
            <a:r>
              <a:rPr lang="en"/>
              <a:t>Artifacts: pipeline product or output (executable binary, zipped file, text file, etc.)</a:t>
            </a:r>
            <a:endParaRPr/>
          </a:p>
          <a:p>
            <a:pPr indent="0" lvl="0" marL="0" rtl="0" algn="l">
              <a:spcBef>
                <a:spcPts val="1600"/>
              </a:spcBef>
              <a:spcAft>
                <a:spcPts val="1600"/>
              </a:spcAft>
              <a:buNone/>
            </a:pPr>
            <a:r>
              <a:rPr lang="en"/>
              <a:t>Tags: Given to a runner giving it conditions for action.</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id="312" name="Google Shape;312;p49"/>
          <p:cNvPicPr preferRelativeResize="0"/>
          <p:nvPr/>
        </p:nvPicPr>
        <p:blipFill>
          <a:blip r:embed="rId3">
            <a:alphaModFix/>
          </a:blip>
          <a:stretch>
            <a:fillRect/>
          </a:stretch>
        </p:blipFill>
        <p:spPr>
          <a:xfrm>
            <a:off x="376980" y="152400"/>
            <a:ext cx="8390041" cy="483870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id="317" name="Google Shape;317;p50"/>
          <p:cNvPicPr preferRelativeResize="0"/>
          <p:nvPr/>
        </p:nvPicPr>
        <p:blipFill>
          <a:blip r:embed="rId3">
            <a:alphaModFix/>
          </a:blip>
          <a:stretch>
            <a:fillRect/>
          </a:stretch>
        </p:blipFill>
        <p:spPr>
          <a:xfrm>
            <a:off x="152400" y="152400"/>
            <a:ext cx="8839202" cy="474887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GitLab Runner: Scheduled Pipeline Example</a:t>
            </a:r>
            <a:endParaRPr/>
          </a:p>
        </p:txBody>
      </p:sp>
      <p:pic>
        <p:nvPicPr>
          <p:cNvPr id="323" name="Google Shape;323;p51"/>
          <p:cNvPicPr preferRelativeResize="0"/>
          <p:nvPr/>
        </p:nvPicPr>
        <p:blipFill>
          <a:blip r:embed="rId3">
            <a:alphaModFix/>
          </a:blip>
          <a:stretch>
            <a:fillRect/>
          </a:stretch>
        </p:blipFill>
        <p:spPr>
          <a:xfrm>
            <a:off x="2549336" y="1304825"/>
            <a:ext cx="4045328" cy="3686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nvSpPr>
        <p:spPr>
          <a:xfrm>
            <a:off x="1954938" y="1243838"/>
            <a:ext cx="5687700" cy="88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FF0000"/>
                </a:solidFill>
              </a:rPr>
              <a:t>Git</a:t>
            </a:r>
            <a:r>
              <a:rPr lang="en" sz="4800"/>
              <a:t> + </a:t>
            </a:r>
            <a:r>
              <a:rPr b="1" lang="en" sz="4800">
                <a:solidFill>
                  <a:srgbClr val="0000FF"/>
                </a:solidFill>
              </a:rPr>
              <a:t>Lab</a:t>
            </a:r>
            <a:r>
              <a:rPr lang="en" sz="4800"/>
              <a:t> = </a:t>
            </a:r>
            <a:r>
              <a:rPr lang="en" sz="4800">
                <a:solidFill>
                  <a:srgbClr val="9900FF"/>
                </a:solidFill>
              </a:rPr>
              <a:t>GitLab</a:t>
            </a:r>
            <a:endParaRPr sz="4800">
              <a:solidFill>
                <a:srgbClr val="9900FF"/>
              </a:solidFill>
            </a:endParaRPr>
          </a:p>
        </p:txBody>
      </p:sp>
      <p:cxnSp>
        <p:nvCxnSpPr>
          <p:cNvPr id="85" name="Google Shape;85;p16"/>
          <p:cNvCxnSpPr/>
          <p:nvPr/>
        </p:nvCxnSpPr>
        <p:spPr>
          <a:xfrm>
            <a:off x="2408388" y="2034138"/>
            <a:ext cx="12900" cy="1127100"/>
          </a:xfrm>
          <a:prstGeom prst="straightConnector1">
            <a:avLst/>
          </a:prstGeom>
          <a:noFill/>
          <a:ln cap="flat" cmpd="sng" w="38100">
            <a:solidFill>
              <a:schemeClr val="dk2"/>
            </a:solidFill>
            <a:prstDash val="solid"/>
            <a:round/>
            <a:headEnd len="med" w="med" type="none"/>
            <a:tailEnd len="med" w="med" type="triangle"/>
          </a:ln>
        </p:spPr>
      </p:cxnSp>
      <p:sp>
        <p:nvSpPr>
          <p:cNvPr id="86" name="Google Shape;86;p16"/>
          <p:cNvSpPr txBox="1"/>
          <p:nvPr/>
        </p:nvSpPr>
        <p:spPr>
          <a:xfrm>
            <a:off x="490913" y="3407513"/>
            <a:ext cx="3459300" cy="40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0000"/>
                </a:solidFill>
              </a:rPr>
              <a:t>version control software</a:t>
            </a:r>
            <a:endParaRPr sz="1800">
              <a:solidFill>
                <a:srgbClr val="FF0000"/>
              </a:solidFill>
            </a:endParaRPr>
          </a:p>
        </p:txBody>
      </p:sp>
      <p:cxnSp>
        <p:nvCxnSpPr>
          <p:cNvPr id="87" name="Google Shape;87;p16"/>
          <p:cNvCxnSpPr/>
          <p:nvPr/>
        </p:nvCxnSpPr>
        <p:spPr>
          <a:xfrm>
            <a:off x="4206188" y="2034138"/>
            <a:ext cx="1933500" cy="1153200"/>
          </a:xfrm>
          <a:prstGeom prst="straightConnector1">
            <a:avLst/>
          </a:prstGeom>
          <a:noFill/>
          <a:ln cap="flat" cmpd="sng" w="38100">
            <a:solidFill>
              <a:schemeClr val="dk2"/>
            </a:solidFill>
            <a:prstDash val="solid"/>
            <a:round/>
            <a:headEnd len="med" w="med" type="none"/>
            <a:tailEnd len="med" w="med" type="triangle"/>
          </a:ln>
        </p:spPr>
      </p:cxnSp>
      <p:sp>
        <p:nvSpPr>
          <p:cNvPr id="88" name="Google Shape;88;p16"/>
          <p:cNvSpPr txBox="1"/>
          <p:nvPr/>
        </p:nvSpPr>
        <p:spPr>
          <a:xfrm>
            <a:off x="4325888" y="3316763"/>
            <a:ext cx="4327200" cy="58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0000FF"/>
                </a:solidFill>
              </a:rPr>
              <a:t>online col</a:t>
            </a:r>
            <a:r>
              <a:rPr b="1" lang="en" sz="2400">
                <a:solidFill>
                  <a:srgbClr val="0000FF"/>
                </a:solidFill>
              </a:rPr>
              <a:t>lab</a:t>
            </a:r>
            <a:r>
              <a:rPr b="1" lang="en" sz="1800">
                <a:solidFill>
                  <a:srgbClr val="0000FF"/>
                </a:solidFill>
              </a:rPr>
              <a:t>oration </a:t>
            </a:r>
            <a:r>
              <a:rPr b="1" lang="en" sz="2400">
                <a:solidFill>
                  <a:srgbClr val="0000FF"/>
                </a:solidFill>
              </a:rPr>
              <a:t>lab</a:t>
            </a:r>
            <a:r>
              <a:rPr b="1" lang="en" sz="1800">
                <a:solidFill>
                  <a:srgbClr val="0000FF"/>
                </a:solidFill>
              </a:rPr>
              <a:t>oratory</a:t>
            </a:r>
            <a:endParaRPr b="1" sz="1800">
              <a:solidFill>
                <a:srgbClr val="0000FF"/>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Pipeline Graph: Disrupted Pipeline Example</a:t>
            </a:r>
            <a:endParaRPr/>
          </a:p>
        </p:txBody>
      </p:sp>
      <p:pic>
        <p:nvPicPr>
          <p:cNvPr id="329" name="Google Shape;329;p52"/>
          <p:cNvPicPr preferRelativeResize="0"/>
          <p:nvPr/>
        </p:nvPicPr>
        <p:blipFill>
          <a:blip r:embed="rId3">
            <a:alphaModFix/>
          </a:blip>
          <a:stretch>
            <a:fillRect/>
          </a:stretch>
        </p:blipFill>
        <p:spPr>
          <a:xfrm>
            <a:off x="2466134" y="1304825"/>
            <a:ext cx="4211731" cy="368627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pic>
        <p:nvPicPr>
          <p:cNvPr id="334" name="Google Shape;334;p53"/>
          <p:cNvPicPr preferRelativeResize="0"/>
          <p:nvPr/>
        </p:nvPicPr>
        <p:blipFill>
          <a:blip r:embed="rId3">
            <a:alphaModFix/>
          </a:blip>
          <a:stretch>
            <a:fillRect/>
          </a:stretch>
        </p:blipFill>
        <p:spPr>
          <a:xfrm>
            <a:off x="152400" y="743300"/>
            <a:ext cx="8839200" cy="4178374"/>
          </a:xfrm>
          <a:prstGeom prst="rect">
            <a:avLst/>
          </a:prstGeom>
          <a:noFill/>
          <a:ln>
            <a:noFill/>
          </a:ln>
        </p:spPr>
      </p:pic>
      <p:sp>
        <p:nvSpPr>
          <p:cNvPr id="335" name="Google Shape;335;p53"/>
          <p:cNvSpPr txBox="1"/>
          <p:nvPr>
            <p:ph idx="4294967295" type="title"/>
          </p:nvPr>
        </p:nvSpPr>
        <p:spPr>
          <a:xfrm>
            <a:off x="688400" y="109275"/>
            <a:ext cx="7821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GitLab Runner: Infrastructure Orchestration</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id="340" name="Google Shape;340;p54"/>
          <p:cNvPicPr preferRelativeResize="0"/>
          <p:nvPr/>
        </p:nvPicPr>
        <p:blipFill>
          <a:blip r:embed="rId3">
            <a:alphaModFix/>
          </a:blip>
          <a:stretch>
            <a:fillRect/>
          </a:stretch>
        </p:blipFill>
        <p:spPr>
          <a:xfrm>
            <a:off x="152400" y="1136400"/>
            <a:ext cx="8839201" cy="4007104"/>
          </a:xfrm>
          <a:prstGeom prst="rect">
            <a:avLst/>
          </a:prstGeom>
          <a:noFill/>
          <a:ln>
            <a:noFill/>
          </a:ln>
        </p:spPr>
      </p:pic>
      <p:sp>
        <p:nvSpPr>
          <p:cNvPr id="341" name="Google Shape;341;p5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GitLab Docker Container Registry</a:t>
            </a:r>
            <a:endParaRPr/>
          </a:p>
        </p:txBody>
      </p:sp>
      <p:sp>
        <p:nvSpPr>
          <p:cNvPr id="342" name="Google Shape;342;p5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5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Takeaways</a:t>
            </a:r>
            <a:endParaRPr/>
          </a:p>
        </p:txBody>
      </p:sp>
      <p:sp>
        <p:nvSpPr>
          <p:cNvPr id="348" name="Google Shape;348;p55"/>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 sz="2400"/>
              <a:t>GitLab as the primary point of interaction with your systems.</a:t>
            </a:r>
            <a:endParaRPr sz="2400"/>
          </a:p>
          <a:p>
            <a:pPr indent="-381000" lvl="0" marL="457200" rtl="0" algn="l">
              <a:spcBef>
                <a:spcPts val="0"/>
              </a:spcBef>
              <a:spcAft>
                <a:spcPts val="0"/>
              </a:spcAft>
              <a:buSzPts val="2400"/>
              <a:buAutoNum type="arabicPeriod"/>
            </a:pPr>
            <a:r>
              <a:rPr lang="en" sz="2400"/>
              <a:t>Use GitLab to track all changes that are made to your configurations.</a:t>
            </a:r>
            <a:endParaRPr sz="2400"/>
          </a:p>
          <a:p>
            <a:pPr indent="-381000" lvl="0" marL="457200" rtl="0" algn="l">
              <a:spcBef>
                <a:spcPts val="0"/>
              </a:spcBef>
              <a:spcAft>
                <a:spcPts val="0"/>
              </a:spcAft>
              <a:buSzPts val="2400"/>
              <a:buAutoNum type="arabicPeriod"/>
            </a:pPr>
            <a:r>
              <a:rPr lang="en" sz="2400"/>
              <a:t>Automate deployments and other operational tasks through runners.</a:t>
            </a:r>
            <a:endParaRPr sz="2400"/>
          </a:p>
          <a:p>
            <a:pPr indent="-381000" lvl="0" marL="457200" rtl="0" algn="l">
              <a:spcBef>
                <a:spcPts val="0"/>
              </a:spcBef>
              <a:spcAft>
                <a:spcPts val="0"/>
              </a:spcAft>
              <a:buSzPts val="2400"/>
              <a:buAutoNum type="arabicPeriod"/>
            </a:pPr>
            <a:r>
              <a:rPr lang="en" sz="2400"/>
              <a:t>Orchestrate multiple systems as jobs in pipelines.</a:t>
            </a:r>
            <a:endParaRPr sz="2400"/>
          </a:p>
          <a:p>
            <a:pPr indent="0" lvl="0" marL="457200" rtl="0" algn="l">
              <a:spcBef>
                <a:spcPts val="1600"/>
              </a:spcBef>
              <a:spcAft>
                <a:spcPts val="160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5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How To Get Started</a:t>
            </a:r>
            <a:endParaRPr/>
          </a:p>
        </p:txBody>
      </p:sp>
      <p:sp>
        <p:nvSpPr>
          <p:cNvPr id="354" name="Google Shape;354;p56"/>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AutoNum type="arabicPeriod"/>
            </a:pPr>
            <a:r>
              <a:rPr lang="en" sz="3000"/>
              <a:t>Deploy GitLab.</a:t>
            </a:r>
            <a:endParaRPr sz="3000"/>
          </a:p>
          <a:p>
            <a:pPr indent="-419100" lvl="0" marL="457200" rtl="0" algn="l">
              <a:spcBef>
                <a:spcPts val="0"/>
              </a:spcBef>
              <a:spcAft>
                <a:spcPts val="0"/>
              </a:spcAft>
              <a:buSzPts val="3000"/>
              <a:buAutoNum type="arabicPeriod"/>
            </a:pPr>
            <a:r>
              <a:rPr lang="en" sz="3000"/>
              <a:t>Version control your configs and scripts.</a:t>
            </a:r>
            <a:endParaRPr sz="3000"/>
          </a:p>
          <a:p>
            <a:pPr indent="-419100" lvl="0" marL="457200" rtl="0" algn="l">
              <a:spcBef>
                <a:spcPts val="0"/>
              </a:spcBef>
              <a:spcAft>
                <a:spcPts val="0"/>
              </a:spcAft>
              <a:buSzPts val="3000"/>
              <a:buAutoNum type="arabicPeriod"/>
            </a:pPr>
            <a:r>
              <a:rPr lang="en" sz="3000"/>
              <a:t>Automate through CI Runners.</a:t>
            </a:r>
            <a:endParaRPr sz="3000"/>
          </a:p>
          <a:p>
            <a:pPr indent="-419100" lvl="0" marL="457200" rtl="0" algn="l">
              <a:spcBef>
                <a:spcPts val="0"/>
              </a:spcBef>
              <a:spcAft>
                <a:spcPts val="0"/>
              </a:spcAft>
              <a:buSzPts val="3000"/>
              <a:buAutoNum type="arabicPeriod"/>
            </a:pPr>
            <a:r>
              <a:rPr lang="en" sz="3000"/>
              <a:t>???</a:t>
            </a:r>
            <a:endParaRPr sz="3000"/>
          </a:p>
          <a:p>
            <a:pPr indent="-419100" lvl="0" marL="457200" rtl="0" algn="l">
              <a:spcBef>
                <a:spcPts val="0"/>
              </a:spcBef>
              <a:spcAft>
                <a:spcPts val="0"/>
              </a:spcAft>
              <a:buSzPts val="3000"/>
              <a:buAutoNum type="arabicPeriod"/>
            </a:pPr>
            <a:r>
              <a:rPr lang="en" sz="3000"/>
              <a:t>Profit!</a:t>
            </a:r>
            <a:endParaRPr sz="30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57"/>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 </a:t>
            </a:r>
            <a:r>
              <a:rPr lang="en" sz="6000"/>
              <a:t>Thank You!</a:t>
            </a:r>
            <a:endParaRPr sz="60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5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GitLab Licensing	</a:t>
            </a:r>
            <a:endParaRPr/>
          </a:p>
        </p:txBody>
      </p:sp>
      <p:sp>
        <p:nvSpPr>
          <p:cNvPr id="365" name="Google Shape;365;p58"/>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Licensing Model: open core</a:t>
            </a:r>
            <a:endParaRPr sz="1800"/>
          </a:p>
          <a:p>
            <a:pPr indent="-342900" lvl="1" marL="914400" rtl="0" algn="l">
              <a:spcBef>
                <a:spcPts val="0"/>
              </a:spcBef>
              <a:spcAft>
                <a:spcPts val="0"/>
              </a:spcAft>
              <a:buSzPts val="1800"/>
              <a:buChar char="○"/>
            </a:pPr>
            <a:r>
              <a:rPr lang="en" sz="1800"/>
              <a:t>Community Edition (CE) — free</a:t>
            </a:r>
            <a:endParaRPr sz="1800"/>
          </a:p>
          <a:p>
            <a:pPr indent="-317500" lvl="2" marL="1371600" rtl="0" algn="l">
              <a:spcBef>
                <a:spcPts val="0"/>
              </a:spcBef>
              <a:spcAft>
                <a:spcPts val="0"/>
              </a:spcAft>
              <a:buSzPts val="1400"/>
              <a:buChar char="■"/>
            </a:pPr>
            <a:r>
              <a:rPr lang="en"/>
              <a:t>Open source </a:t>
            </a:r>
            <a:endParaRPr/>
          </a:p>
          <a:p>
            <a:pPr indent="-317500" lvl="2" marL="1371600" rtl="0" algn="l">
              <a:spcBef>
                <a:spcPts val="0"/>
              </a:spcBef>
              <a:spcAft>
                <a:spcPts val="0"/>
              </a:spcAft>
              <a:buSzPts val="1400"/>
              <a:buChar char="■"/>
            </a:pPr>
            <a:r>
              <a:rPr lang="en"/>
              <a:t>MIT Expat License</a:t>
            </a:r>
            <a:endParaRPr/>
          </a:p>
          <a:p>
            <a:pPr indent="-342900" lvl="1" marL="914400" rtl="0" algn="l">
              <a:spcBef>
                <a:spcPts val="0"/>
              </a:spcBef>
              <a:spcAft>
                <a:spcPts val="0"/>
              </a:spcAft>
              <a:buSzPts val="1800"/>
              <a:buChar char="○"/>
            </a:pPr>
            <a:r>
              <a:rPr lang="en" sz="1800"/>
              <a:t>Enterprise Edition (EE) — subscription</a:t>
            </a:r>
            <a:endParaRPr sz="1800"/>
          </a:p>
          <a:p>
            <a:pPr indent="-317500" lvl="2" marL="1371600" rtl="0" algn="l">
              <a:spcBef>
                <a:spcPts val="0"/>
              </a:spcBef>
              <a:spcAft>
                <a:spcPts val="0"/>
              </a:spcAft>
              <a:buSzPts val="1400"/>
              <a:buChar char="■"/>
            </a:pPr>
            <a:r>
              <a:rPr lang="en"/>
              <a:t>Built on top of CE, with additional proprietary features</a:t>
            </a:r>
            <a:endParaRPr/>
          </a:p>
          <a:p>
            <a:pPr indent="-317500" lvl="2" marL="1371600" rtl="0" algn="l">
              <a:spcBef>
                <a:spcPts val="0"/>
              </a:spcBef>
              <a:spcAft>
                <a:spcPts val="0"/>
              </a:spcAft>
              <a:buSzPts val="1400"/>
              <a:buChar char="■"/>
            </a:pPr>
            <a:r>
              <a:rPr lang="en"/>
              <a:t>Various package options</a:t>
            </a:r>
            <a:endParaRPr/>
          </a:p>
          <a:p>
            <a:pPr indent="-342900" lvl="0" marL="457200" rtl="0" algn="l">
              <a:spcBef>
                <a:spcPts val="0"/>
              </a:spcBef>
              <a:spcAft>
                <a:spcPts val="0"/>
              </a:spcAft>
              <a:buSzPts val="1800"/>
              <a:buChar char="●"/>
            </a:pPr>
            <a:r>
              <a:rPr lang="en"/>
              <a:t>Products &amp; Services</a:t>
            </a:r>
            <a:endParaRPr/>
          </a:p>
          <a:p>
            <a:pPr indent="-317500" lvl="1" marL="914400" rtl="0" algn="l">
              <a:spcBef>
                <a:spcPts val="0"/>
              </a:spcBef>
              <a:spcAft>
                <a:spcPts val="0"/>
              </a:spcAft>
              <a:buSzPts val="1400"/>
              <a:buChar char="○"/>
            </a:pPr>
            <a:r>
              <a:rPr lang="en"/>
              <a:t>Hosted SaaS — GitLab.com (see </a:t>
            </a:r>
            <a:r>
              <a:rPr b="1" lang="en">
                <a:solidFill>
                  <a:srgbClr val="0000FF"/>
                </a:solidFill>
              </a:rPr>
              <a:t>about.gitlab.com/gitlab-com</a:t>
            </a:r>
            <a:r>
              <a:rPr lang="en"/>
              <a:t>/)</a:t>
            </a:r>
            <a:endParaRPr/>
          </a:p>
          <a:p>
            <a:pPr indent="-317500" lvl="1" marL="914400" rtl="0" algn="l">
              <a:spcBef>
                <a:spcPts val="0"/>
              </a:spcBef>
              <a:spcAft>
                <a:spcPts val="0"/>
              </a:spcAft>
              <a:buSzPts val="1400"/>
              <a:buChar char="○"/>
            </a:pPr>
            <a:r>
              <a:rPr lang="en"/>
              <a:t>Self-hosted — (see </a:t>
            </a:r>
            <a:r>
              <a:rPr b="1" lang="en">
                <a:solidFill>
                  <a:srgbClr val="0000FF"/>
                </a:solidFill>
              </a:rPr>
              <a:t>about.gitlab.com/products</a:t>
            </a:r>
            <a:r>
              <a:rPr lang="en"/>
              <a:t>/) (focus of this talk)</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7"/>
          <p:cNvPicPr preferRelativeResize="0"/>
          <p:nvPr/>
        </p:nvPicPr>
        <p:blipFill>
          <a:blip r:embed="rId3">
            <a:alphaModFix/>
          </a:blip>
          <a:stretch>
            <a:fillRect/>
          </a:stretch>
        </p:blipFill>
        <p:spPr>
          <a:xfrm>
            <a:off x="290513" y="395288"/>
            <a:ext cx="8562975" cy="435292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GitLab Collaboration Tools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 GitLab Collaboration Features</a:t>
            </a:r>
            <a:endParaRPr/>
          </a:p>
        </p:txBody>
      </p:sp>
      <p:sp>
        <p:nvSpPr>
          <p:cNvPr id="104" name="Google Shape;104;p19"/>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Project Access Control</a:t>
            </a:r>
            <a:endParaRPr sz="2400"/>
          </a:p>
          <a:p>
            <a:pPr indent="-381000" lvl="0" marL="457200" rtl="0" algn="l">
              <a:spcBef>
                <a:spcPts val="0"/>
              </a:spcBef>
              <a:spcAft>
                <a:spcPts val="0"/>
              </a:spcAft>
              <a:buSzPts val="2400"/>
              <a:buChar char="●"/>
            </a:pPr>
            <a:r>
              <a:rPr lang="en" sz="2400"/>
              <a:t>User Roles</a:t>
            </a:r>
            <a:endParaRPr sz="2400"/>
          </a:p>
          <a:p>
            <a:pPr indent="-381000" lvl="0" marL="457200" rtl="0" algn="l">
              <a:spcBef>
                <a:spcPts val="0"/>
              </a:spcBef>
              <a:spcAft>
                <a:spcPts val="0"/>
              </a:spcAft>
              <a:buSzPts val="2400"/>
              <a:buChar char="●"/>
            </a:pPr>
            <a:r>
              <a:rPr lang="en" sz="2400"/>
              <a:t>Project Documentation &amp; Management tools</a:t>
            </a:r>
            <a:endParaRPr sz="2400"/>
          </a:p>
          <a:p>
            <a:pPr indent="-381000" lvl="1" marL="914400" rtl="0" algn="l">
              <a:spcBef>
                <a:spcPts val="0"/>
              </a:spcBef>
              <a:spcAft>
                <a:spcPts val="0"/>
              </a:spcAft>
              <a:buSzPts val="2400"/>
              <a:buChar char="○"/>
            </a:pPr>
            <a:r>
              <a:rPr lang="en" sz="2400"/>
              <a:t>Issue Tracking</a:t>
            </a:r>
            <a:endParaRPr sz="2400"/>
          </a:p>
          <a:p>
            <a:pPr indent="-381000" lvl="1" marL="914400" rtl="0" algn="l">
              <a:spcBef>
                <a:spcPts val="0"/>
              </a:spcBef>
              <a:spcAft>
                <a:spcPts val="0"/>
              </a:spcAft>
              <a:buSzPts val="2400"/>
              <a:buChar char="○"/>
            </a:pPr>
            <a:r>
              <a:rPr lang="en" sz="2400"/>
              <a:t>Todos</a:t>
            </a:r>
            <a:endParaRPr sz="2400"/>
          </a:p>
          <a:p>
            <a:pPr indent="-381000" lvl="1" marL="914400" rtl="0" algn="l">
              <a:spcBef>
                <a:spcPts val="0"/>
              </a:spcBef>
              <a:spcAft>
                <a:spcPts val="0"/>
              </a:spcAft>
              <a:buSzPts val="2400"/>
              <a:buChar char="○"/>
            </a:pPr>
            <a:r>
              <a:rPr lang="en" sz="2400"/>
              <a:t>Wiki</a:t>
            </a:r>
            <a:endParaRPr sz="2400"/>
          </a:p>
          <a:p>
            <a:pPr indent="-381000" lvl="1" marL="914400" rtl="0" algn="l">
              <a:spcBef>
                <a:spcPts val="0"/>
              </a:spcBef>
              <a:spcAft>
                <a:spcPts val="0"/>
              </a:spcAft>
              <a:buSzPts val="2400"/>
              <a:buChar char="○"/>
            </a:pPr>
            <a:r>
              <a:rPr lang="en" sz="2400"/>
              <a:t>Services Integrations</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Project Access Control</a:t>
            </a:r>
            <a:endParaRPr/>
          </a:p>
        </p:txBody>
      </p:sp>
      <p:pic>
        <p:nvPicPr>
          <p:cNvPr id="110" name="Google Shape;110;p20"/>
          <p:cNvPicPr preferRelativeResize="0"/>
          <p:nvPr/>
        </p:nvPicPr>
        <p:blipFill>
          <a:blip r:embed="rId3">
            <a:alphaModFix/>
          </a:blip>
          <a:stretch>
            <a:fillRect/>
          </a:stretch>
        </p:blipFill>
        <p:spPr>
          <a:xfrm>
            <a:off x="1231214" y="1170125"/>
            <a:ext cx="6681572" cy="3820976"/>
          </a:xfrm>
          <a:prstGeom prst="rect">
            <a:avLst/>
          </a:prstGeom>
          <a:noFill/>
          <a:ln>
            <a:noFill/>
          </a:ln>
        </p:spPr>
      </p:pic>
      <p:sp>
        <p:nvSpPr>
          <p:cNvPr id="111" name="Google Shape;111;p20"/>
          <p:cNvSpPr/>
          <p:nvPr/>
        </p:nvSpPr>
        <p:spPr>
          <a:xfrm>
            <a:off x="2227900" y="1344500"/>
            <a:ext cx="1820100" cy="154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0"/>
          <p:cNvSpPr/>
          <p:nvPr/>
        </p:nvSpPr>
        <p:spPr>
          <a:xfrm>
            <a:off x="2903600" y="1969125"/>
            <a:ext cx="1820100" cy="154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User Roles: Groups</a:t>
            </a:r>
            <a:endParaRPr/>
          </a:p>
        </p:txBody>
      </p:sp>
      <p:pic>
        <p:nvPicPr>
          <p:cNvPr id="118" name="Google Shape;118;p21"/>
          <p:cNvPicPr preferRelativeResize="0"/>
          <p:nvPr/>
        </p:nvPicPr>
        <p:blipFill>
          <a:blip r:embed="rId3">
            <a:alphaModFix/>
          </a:blip>
          <a:stretch>
            <a:fillRect/>
          </a:stretch>
        </p:blipFill>
        <p:spPr>
          <a:xfrm>
            <a:off x="1231214" y="1170125"/>
            <a:ext cx="6681572" cy="3820976"/>
          </a:xfrm>
          <a:prstGeom prst="rect">
            <a:avLst/>
          </a:prstGeom>
          <a:noFill/>
          <a:ln>
            <a:noFill/>
          </a:ln>
        </p:spPr>
      </p:pic>
      <p:sp>
        <p:nvSpPr>
          <p:cNvPr id="119" name="Google Shape;119;p21"/>
          <p:cNvSpPr/>
          <p:nvPr/>
        </p:nvSpPr>
        <p:spPr>
          <a:xfrm>
            <a:off x="1750925" y="1318725"/>
            <a:ext cx="2541900" cy="154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